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88" r:id="rId6"/>
    <p:sldId id="289" r:id="rId7"/>
    <p:sldId id="290" r:id="rId8"/>
    <p:sldId id="282" r:id="rId9"/>
    <p:sldId id="284" r:id="rId10"/>
    <p:sldId id="277" r:id="rId11"/>
    <p:sldId id="267" r:id="rId12"/>
    <p:sldId id="278" r:id="rId13"/>
    <p:sldId id="280" r:id="rId14"/>
    <p:sldId id="291" r:id="rId15"/>
    <p:sldId id="292" r:id="rId16"/>
    <p:sldId id="268" r:id="rId17"/>
    <p:sldId id="274" r:id="rId18"/>
    <p:sldId id="275" r:id="rId19"/>
    <p:sldId id="276" r:id="rId20"/>
    <p:sldId id="287" r:id="rId21"/>
    <p:sldId id="271" r:id="rId22"/>
    <p:sldId id="286" r:id="rId23"/>
    <p:sldId id="270" r:id="rId24"/>
    <p:sldId id="294" r:id="rId25"/>
    <p:sldId id="293" r:id="rId26"/>
    <p:sldId id="273" r:id="rId27"/>
    <p:sldId id="261" r:id="rId28"/>
    <p:sldId id="263" r:id="rId29"/>
    <p:sldId id="266" r:id="rId30"/>
    <p:sldId id="258" r:id="rId31"/>
    <p:sldId id="28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660"/>
  </p:normalViewPr>
  <p:slideViewPr>
    <p:cSldViewPr>
      <p:cViewPr varScale="1">
        <p:scale>
          <a:sx n="94" d="100"/>
          <a:sy n="94" d="100"/>
        </p:scale>
        <p:origin x="1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2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12" Type="http://schemas.openxmlformats.org/officeDocument/2006/relationships/image" Target="../media/image111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4.wmf"/><Relationship Id="rId7" Type="http://schemas.openxmlformats.org/officeDocument/2006/relationships/image" Target="../media/image11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116.wmf"/><Relationship Id="rId10" Type="http://schemas.openxmlformats.org/officeDocument/2006/relationships/image" Target="../media/image120.wmf"/><Relationship Id="rId4" Type="http://schemas.openxmlformats.org/officeDocument/2006/relationships/image" Target="../media/image115.wmf"/><Relationship Id="rId9" Type="http://schemas.openxmlformats.org/officeDocument/2006/relationships/image" Target="../media/image11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33.wmf"/><Relationship Id="rId18" Type="http://schemas.openxmlformats.org/officeDocument/2006/relationships/image" Target="../media/image138.wmf"/><Relationship Id="rId26" Type="http://schemas.openxmlformats.org/officeDocument/2006/relationships/image" Target="../media/image146.wmf"/><Relationship Id="rId3" Type="http://schemas.openxmlformats.org/officeDocument/2006/relationships/image" Target="../media/image123.wmf"/><Relationship Id="rId21" Type="http://schemas.openxmlformats.org/officeDocument/2006/relationships/image" Target="../media/image141.wmf"/><Relationship Id="rId7" Type="http://schemas.openxmlformats.org/officeDocument/2006/relationships/image" Target="../media/image127.wmf"/><Relationship Id="rId12" Type="http://schemas.openxmlformats.org/officeDocument/2006/relationships/image" Target="../media/image132.wmf"/><Relationship Id="rId17" Type="http://schemas.openxmlformats.org/officeDocument/2006/relationships/image" Target="../media/image137.wmf"/><Relationship Id="rId25" Type="http://schemas.openxmlformats.org/officeDocument/2006/relationships/image" Target="../media/image145.wmf"/><Relationship Id="rId2" Type="http://schemas.openxmlformats.org/officeDocument/2006/relationships/image" Target="../media/image122.wmf"/><Relationship Id="rId16" Type="http://schemas.openxmlformats.org/officeDocument/2006/relationships/image" Target="../media/image136.wmf"/><Relationship Id="rId20" Type="http://schemas.openxmlformats.org/officeDocument/2006/relationships/image" Target="../media/image140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24" Type="http://schemas.openxmlformats.org/officeDocument/2006/relationships/image" Target="../media/image144.wmf"/><Relationship Id="rId5" Type="http://schemas.openxmlformats.org/officeDocument/2006/relationships/image" Target="../media/image125.wmf"/><Relationship Id="rId15" Type="http://schemas.openxmlformats.org/officeDocument/2006/relationships/image" Target="../media/image135.wmf"/><Relationship Id="rId23" Type="http://schemas.openxmlformats.org/officeDocument/2006/relationships/image" Target="../media/image143.wmf"/><Relationship Id="rId10" Type="http://schemas.openxmlformats.org/officeDocument/2006/relationships/image" Target="../media/image130.wmf"/><Relationship Id="rId19" Type="http://schemas.openxmlformats.org/officeDocument/2006/relationships/image" Target="../media/image139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Relationship Id="rId14" Type="http://schemas.openxmlformats.org/officeDocument/2006/relationships/image" Target="../media/image134.wmf"/><Relationship Id="rId22" Type="http://schemas.openxmlformats.org/officeDocument/2006/relationships/image" Target="../media/image142.wmf"/><Relationship Id="rId27" Type="http://schemas.openxmlformats.org/officeDocument/2006/relationships/image" Target="../media/image14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18" Type="http://schemas.openxmlformats.org/officeDocument/2006/relationships/image" Target="../media/image161.wmf"/><Relationship Id="rId26" Type="http://schemas.openxmlformats.org/officeDocument/2006/relationships/image" Target="../media/image169.wmf"/><Relationship Id="rId3" Type="http://schemas.openxmlformats.org/officeDocument/2006/relationships/image" Target="../media/image150.wmf"/><Relationship Id="rId21" Type="http://schemas.openxmlformats.org/officeDocument/2006/relationships/image" Target="../media/image164.wmf"/><Relationship Id="rId34" Type="http://schemas.openxmlformats.org/officeDocument/2006/relationships/image" Target="../media/image177.wmf"/><Relationship Id="rId7" Type="http://schemas.openxmlformats.org/officeDocument/2006/relationships/image" Target="../media/image137.wmf"/><Relationship Id="rId12" Type="http://schemas.openxmlformats.org/officeDocument/2006/relationships/image" Target="../media/image156.wmf"/><Relationship Id="rId17" Type="http://schemas.openxmlformats.org/officeDocument/2006/relationships/image" Target="../media/image160.wmf"/><Relationship Id="rId25" Type="http://schemas.openxmlformats.org/officeDocument/2006/relationships/image" Target="../media/image168.wmf"/><Relationship Id="rId33" Type="http://schemas.openxmlformats.org/officeDocument/2006/relationships/image" Target="../media/image176.wmf"/><Relationship Id="rId2" Type="http://schemas.openxmlformats.org/officeDocument/2006/relationships/image" Target="../media/image149.wmf"/><Relationship Id="rId16" Type="http://schemas.openxmlformats.org/officeDocument/2006/relationships/image" Target="../media/image159.wmf"/><Relationship Id="rId20" Type="http://schemas.openxmlformats.org/officeDocument/2006/relationships/image" Target="../media/image163.wmf"/><Relationship Id="rId29" Type="http://schemas.openxmlformats.org/officeDocument/2006/relationships/image" Target="../media/image172.wmf"/><Relationship Id="rId1" Type="http://schemas.openxmlformats.org/officeDocument/2006/relationships/image" Target="../media/image148.wmf"/><Relationship Id="rId6" Type="http://schemas.openxmlformats.org/officeDocument/2006/relationships/image" Target="../media/image151.wmf"/><Relationship Id="rId11" Type="http://schemas.openxmlformats.org/officeDocument/2006/relationships/image" Target="../media/image155.wmf"/><Relationship Id="rId24" Type="http://schemas.openxmlformats.org/officeDocument/2006/relationships/image" Target="../media/image167.wmf"/><Relationship Id="rId32" Type="http://schemas.openxmlformats.org/officeDocument/2006/relationships/image" Target="../media/image175.wmf"/><Relationship Id="rId37" Type="http://schemas.openxmlformats.org/officeDocument/2006/relationships/image" Target="../media/image180.wmf"/><Relationship Id="rId5" Type="http://schemas.openxmlformats.org/officeDocument/2006/relationships/image" Target="../media/image125.wmf"/><Relationship Id="rId15" Type="http://schemas.openxmlformats.org/officeDocument/2006/relationships/image" Target="../media/image158.wmf"/><Relationship Id="rId23" Type="http://schemas.openxmlformats.org/officeDocument/2006/relationships/image" Target="../media/image166.wmf"/><Relationship Id="rId28" Type="http://schemas.openxmlformats.org/officeDocument/2006/relationships/image" Target="../media/image171.wmf"/><Relationship Id="rId36" Type="http://schemas.openxmlformats.org/officeDocument/2006/relationships/image" Target="../media/image179.wmf"/><Relationship Id="rId10" Type="http://schemas.openxmlformats.org/officeDocument/2006/relationships/image" Target="../media/image154.wmf"/><Relationship Id="rId19" Type="http://schemas.openxmlformats.org/officeDocument/2006/relationships/image" Target="../media/image162.wmf"/><Relationship Id="rId31" Type="http://schemas.openxmlformats.org/officeDocument/2006/relationships/image" Target="../media/image174.wmf"/><Relationship Id="rId4" Type="http://schemas.openxmlformats.org/officeDocument/2006/relationships/image" Target="../media/image124.wmf"/><Relationship Id="rId9" Type="http://schemas.openxmlformats.org/officeDocument/2006/relationships/image" Target="../media/image153.wmf"/><Relationship Id="rId14" Type="http://schemas.openxmlformats.org/officeDocument/2006/relationships/image" Target="../media/image133.wmf"/><Relationship Id="rId22" Type="http://schemas.openxmlformats.org/officeDocument/2006/relationships/image" Target="../media/image165.wmf"/><Relationship Id="rId27" Type="http://schemas.openxmlformats.org/officeDocument/2006/relationships/image" Target="../media/image170.wmf"/><Relationship Id="rId30" Type="http://schemas.openxmlformats.org/officeDocument/2006/relationships/image" Target="../media/image173.wmf"/><Relationship Id="rId35" Type="http://schemas.openxmlformats.org/officeDocument/2006/relationships/image" Target="../media/image17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87.wmf"/><Relationship Id="rId18" Type="http://schemas.openxmlformats.org/officeDocument/2006/relationships/image" Target="../media/image192.wmf"/><Relationship Id="rId26" Type="http://schemas.openxmlformats.org/officeDocument/2006/relationships/image" Target="../media/image200.wmf"/><Relationship Id="rId3" Type="http://schemas.openxmlformats.org/officeDocument/2006/relationships/image" Target="../media/image23.wmf"/><Relationship Id="rId21" Type="http://schemas.openxmlformats.org/officeDocument/2006/relationships/image" Target="../media/image195.wmf"/><Relationship Id="rId7" Type="http://schemas.openxmlformats.org/officeDocument/2006/relationships/image" Target="../media/image181.wmf"/><Relationship Id="rId12" Type="http://schemas.openxmlformats.org/officeDocument/2006/relationships/image" Target="../media/image186.wmf"/><Relationship Id="rId17" Type="http://schemas.openxmlformats.org/officeDocument/2006/relationships/image" Target="../media/image191.wmf"/><Relationship Id="rId25" Type="http://schemas.openxmlformats.org/officeDocument/2006/relationships/image" Target="../media/image199.wmf"/><Relationship Id="rId2" Type="http://schemas.openxmlformats.org/officeDocument/2006/relationships/image" Target="../media/image22.wmf"/><Relationship Id="rId16" Type="http://schemas.openxmlformats.org/officeDocument/2006/relationships/image" Target="../media/image190.wmf"/><Relationship Id="rId20" Type="http://schemas.openxmlformats.org/officeDocument/2006/relationships/image" Target="../media/image194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185.wmf"/><Relationship Id="rId24" Type="http://schemas.openxmlformats.org/officeDocument/2006/relationships/image" Target="../media/image198.wmf"/><Relationship Id="rId5" Type="http://schemas.openxmlformats.org/officeDocument/2006/relationships/image" Target="../media/image25.wmf"/><Relationship Id="rId15" Type="http://schemas.openxmlformats.org/officeDocument/2006/relationships/image" Target="../media/image189.wmf"/><Relationship Id="rId23" Type="http://schemas.openxmlformats.org/officeDocument/2006/relationships/image" Target="../media/image197.wmf"/><Relationship Id="rId10" Type="http://schemas.openxmlformats.org/officeDocument/2006/relationships/image" Target="../media/image184.wmf"/><Relationship Id="rId19" Type="http://schemas.openxmlformats.org/officeDocument/2006/relationships/image" Target="../media/image193.wmf"/><Relationship Id="rId4" Type="http://schemas.openxmlformats.org/officeDocument/2006/relationships/image" Target="../media/image24.wmf"/><Relationship Id="rId9" Type="http://schemas.openxmlformats.org/officeDocument/2006/relationships/image" Target="../media/image183.wmf"/><Relationship Id="rId14" Type="http://schemas.openxmlformats.org/officeDocument/2006/relationships/image" Target="../media/image188.wmf"/><Relationship Id="rId22" Type="http://schemas.openxmlformats.org/officeDocument/2006/relationships/image" Target="../media/image196.wmf"/><Relationship Id="rId27" Type="http://schemas.openxmlformats.org/officeDocument/2006/relationships/image" Target="../media/image2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6A9C-7C49-4C74-BC0B-5F2FA5135EC1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8DEB-FBE4-42E9-9D98-FCAD572159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4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98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85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64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52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01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2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453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6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314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13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135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863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230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230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557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991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173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932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70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60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17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36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89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849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7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78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8DEB-FBE4-42E9-9D98-FCAD572159D3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2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0D0BB2-DAFA-40FE-9628-506B963D057D}" type="datetimeFigureOut">
              <a:rPr lang="en-CA" smtClean="0"/>
              <a:pPr/>
              <a:t>2020-04-29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58A24A-6CEA-4DE7-BA84-55006A4BB05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6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8.wmf"/><Relationship Id="rId18" Type="http://schemas.openxmlformats.org/officeDocument/2006/relationships/image" Target="../media/image80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82.bin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oleObject" Target="../embeddings/oleObject79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1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78.bin"/><Relationship Id="rId22" Type="http://schemas.openxmlformats.org/officeDocument/2006/relationships/image" Target="../media/image8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11" Type="http://schemas.openxmlformats.org/officeDocument/2006/relationships/image" Target="../media/image87.pn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5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3.wmf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3.bin"/><Relationship Id="rId5" Type="http://schemas.openxmlformats.org/officeDocument/2006/relationships/image" Target="../media/image92.wmf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06.wmf"/><Relationship Id="rId26" Type="http://schemas.openxmlformats.org/officeDocument/2006/relationships/image" Target="../media/image110.w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29" Type="http://schemas.openxmlformats.org/officeDocument/2006/relationships/oleObject" Target="../embeddings/oleObject108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109.w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28" Type="http://schemas.openxmlformats.org/officeDocument/2006/relationships/image" Target="../media/image111.wmf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Relationship Id="rId27" Type="http://schemas.openxmlformats.org/officeDocument/2006/relationships/oleObject" Target="../embeddings/oleObject107.bin"/><Relationship Id="rId30" Type="http://schemas.openxmlformats.org/officeDocument/2006/relationships/image" Target="../media/image11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1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5.wmf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23" Type="http://schemas.openxmlformats.org/officeDocument/2006/relationships/image" Target="../media/image120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0.bin"/><Relationship Id="rId39" Type="http://schemas.openxmlformats.org/officeDocument/2006/relationships/image" Target="../media/image138.wmf"/><Relationship Id="rId21" Type="http://schemas.openxmlformats.org/officeDocument/2006/relationships/image" Target="../media/image129.wmf"/><Relationship Id="rId34" Type="http://schemas.openxmlformats.org/officeDocument/2006/relationships/oleObject" Target="../embeddings/oleObject134.bin"/><Relationship Id="rId42" Type="http://schemas.openxmlformats.org/officeDocument/2006/relationships/oleObject" Target="../embeddings/oleObject138.bin"/><Relationship Id="rId47" Type="http://schemas.openxmlformats.org/officeDocument/2006/relationships/image" Target="../media/image142.wmf"/><Relationship Id="rId50" Type="http://schemas.openxmlformats.org/officeDocument/2006/relationships/oleObject" Target="../embeddings/oleObject142.bin"/><Relationship Id="rId55" Type="http://schemas.openxmlformats.org/officeDocument/2006/relationships/image" Target="../media/image146.wmf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27.wmf"/><Relationship Id="rId25" Type="http://schemas.openxmlformats.org/officeDocument/2006/relationships/image" Target="../media/image131.wmf"/><Relationship Id="rId33" Type="http://schemas.openxmlformats.org/officeDocument/2006/relationships/image" Target="../media/image135.wmf"/><Relationship Id="rId38" Type="http://schemas.openxmlformats.org/officeDocument/2006/relationships/oleObject" Target="../embeddings/oleObject136.bin"/><Relationship Id="rId46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29" Type="http://schemas.openxmlformats.org/officeDocument/2006/relationships/image" Target="../media/image133.wmf"/><Relationship Id="rId41" Type="http://schemas.openxmlformats.org/officeDocument/2006/relationships/image" Target="../media/image139.wmf"/><Relationship Id="rId54" Type="http://schemas.openxmlformats.org/officeDocument/2006/relationships/oleObject" Target="../embeddings/oleObject14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129.bin"/><Relationship Id="rId32" Type="http://schemas.openxmlformats.org/officeDocument/2006/relationships/oleObject" Target="../embeddings/oleObject133.bin"/><Relationship Id="rId37" Type="http://schemas.openxmlformats.org/officeDocument/2006/relationships/image" Target="../media/image137.wmf"/><Relationship Id="rId40" Type="http://schemas.openxmlformats.org/officeDocument/2006/relationships/oleObject" Target="../embeddings/oleObject137.bin"/><Relationship Id="rId45" Type="http://schemas.openxmlformats.org/officeDocument/2006/relationships/image" Target="../media/image141.wmf"/><Relationship Id="rId53" Type="http://schemas.openxmlformats.org/officeDocument/2006/relationships/image" Target="../media/image145.wmf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23" Type="http://schemas.openxmlformats.org/officeDocument/2006/relationships/image" Target="../media/image130.wmf"/><Relationship Id="rId28" Type="http://schemas.openxmlformats.org/officeDocument/2006/relationships/oleObject" Target="../embeddings/oleObject131.bin"/><Relationship Id="rId36" Type="http://schemas.openxmlformats.org/officeDocument/2006/relationships/oleObject" Target="../embeddings/oleObject135.bin"/><Relationship Id="rId49" Type="http://schemas.openxmlformats.org/officeDocument/2006/relationships/image" Target="../media/image143.wmf"/><Relationship Id="rId57" Type="http://schemas.openxmlformats.org/officeDocument/2006/relationships/image" Target="../media/image147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28.wmf"/><Relationship Id="rId31" Type="http://schemas.openxmlformats.org/officeDocument/2006/relationships/image" Target="../media/image134.wmf"/><Relationship Id="rId44" Type="http://schemas.openxmlformats.org/officeDocument/2006/relationships/oleObject" Target="../embeddings/oleObject139.bin"/><Relationship Id="rId52" Type="http://schemas.openxmlformats.org/officeDocument/2006/relationships/oleObject" Target="../embeddings/oleObject143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32.wmf"/><Relationship Id="rId30" Type="http://schemas.openxmlformats.org/officeDocument/2006/relationships/oleObject" Target="../embeddings/oleObject132.bin"/><Relationship Id="rId35" Type="http://schemas.openxmlformats.org/officeDocument/2006/relationships/image" Target="../media/image136.wmf"/><Relationship Id="rId43" Type="http://schemas.openxmlformats.org/officeDocument/2006/relationships/image" Target="../media/image140.wmf"/><Relationship Id="rId48" Type="http://schemas.openxmlformats.org/officeDocument/2006/relationships/oleObject" Target="../embeddings/oleObject141.bin"/><Relationship Id="rId56" Type="http://schemas.openxmlformats.org/officeDocument/2006/relationships/oleObject" Target="../embeddings/oleObject145.bin"/><Relationship Id="rId8" Type="http://schemas.openxmlformats.org/officeDocument/2006/relationships/oleObject" Target="../embeddings/oleObject121.bin"/><Relationship Id="rId51" Type="http://schemas.openxmlformats.org/officeDocument/2006/relationships/image" Target="../media/image144.wmf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53.bin"/><Relationship Id="rId26" Type="http://schemas.openxmlformats.org/officeDocument/2006/relationships/oleObject" Target="../embeddings/oleObject157.bin"/><Relationship Id="rId39" Type="http://schemas.openxmlformats.org/officeDocument/2006/relationships/image" Target="../media/image161.wmf"/><Relationship Id="rId21" Type="http://schemas.openxmlformats.org/officeDocument/2006/relationships/image" Target="../media/image153.wmf"/><Relationship Id="rId34" Type="http://schemas.openxmlformats.org/officeDocument/2006/relationships/oleObject" Target="../embeddings/oleObject161.bin"/><Relationship Id="rId42" Type="http://schemas.openxmlformats.org/officeDocument/2006/relationships/oleObject" Target="../embeddings/oleObject165.bin"/><Relationship Id="rId47" Type="http://schemas.openxmlformats.org/officeDocument/2006/relationships/image" Target="../media/image165.wmf"/><Relationship Id="rId50" Type="http://schemas.openxmlformats.org/officeDocument/2006/relationships/image" Target="../media/image166.wmf"/><Relationship Id="rId55" Type="http://schemas.openxmlformats.org/officeDocument/2006/relationships/oleObject" Target="../embeddings/oleObject173.bin"/><Relationship Id="rId63" Type="http://schemas.openxmlformats.org/officeDocument/2006/relationships/oleObject" Target="../embeddings/oleObject177.bin"/><Relationship Id="rId68" Type="http://schemas.openxmlformats.org/officeDocument/2006/relationships/image" Target="../media/image174.wmf"/><Relationship Id="rId76" Type="http://schemas.openxmlformats.org/officeDocument/2006/relationships/image" Target="../media/image178.wmf"/><Relationship Id="rId7" Type="http://schemas.openxmlformats.org/officeDocument/2006/relationships/image" Target="../media/image149.wmf"/><Relationship Id="rId71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9" Type="http://schemas.openxmlformats.org/officeDocument/2006/relationships/image" Target="../media/image157.wmf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156.bin"/><Relationship Id="rId32" Type="http://schemas.openxmlformats.org/officeDocument/2006/relationships/oleObject" Target="../embeddings/oleObject160.bin"/><Relationship Id="rId37" Type="http://schemas.openxmlformats.org/officeDocument/2006/relationships/image" Target="../media/image160.wmf"/><Relationship Id="rId40" Type="http://schemas.openxmlformats.org/officeDocument/2006/relationships/oleObject" Target="../embeddings/oleObject164.bin"/><Relationship Id="rId45" Type="http://schemas.openxmlformats.org/officeDocument/2006/relationships/image" Target="../media/image164.wmf"/><Relationship Id="rId53" Type="http://schemas.openxmlformats.org/officeDocument/2006/relationships/image" Target="../media/image167.wmf"/><Relationship Id="rId58" Type="http://schemas.openxmlformats.org/officeDocument/2006/relationships/image" Target="../media/image169.wmf"/><Relationship Id="rId66" Type="http://schemas.openxmlformats.org/officeDocument/2006/relationships/image" Target="../media/image173.wmf"/><Relationship Id="rId74" Type="http://schemas.openxmlformats.org/officeDocument/2006/relationships/image" Target="../media/image177.wmf"/><Relationship Id="rId79" Type="http://schemas.openxmlformats.org/officeDocument/2006/relationships/oleObject" Target="../embeddings/oleObject185.bin"/><Relationship Id="rId5" Type="http://schemas.openxmlformats.org/officeDocument/2006/relationships/image" Target="../media/image148.wmf"/><Relationship Id="rId61" Type="http://schemas.openxmlformats.org/officeDocument/2006/relationships/oleObject" Target="../embeddings/oleObject176.bin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52.wmf"/><Relationship Id="rId31" Type="http://schemas.openxmlformats.org/officeDocument/2006/relationships/image" Target="../media/image133.wmf"/><Relationship Id="rId44" Type="http://schemas.openxmlformats.org/officeDocument/2006/relationships/oleObject" Target="../embeddings/oleObject166.bin"/><Relationship Id="rId52" Type="http://schemas.openxmlformats.org/officeDocument/2006/relationships/oleObject" Target="../embeddings/oleObject171.bin"/><Relationship Id="rId60" Type="http://schemas.openxmlformats.org/officeDocument/2006/relationships/image" Target="../media/image170.wmf"/><Relationship Id="rId65" Type="http://schemas.openxmlformats.org/officeDocument/2006/relationships/oleObject" Target="../embeddings/oleObject178.bin"/><Relationship Id="rId73" Type="http://schemas.openxmlformats.org/officeDocument/2006/relationships/oleObject" Target="../embeddings/oleObject182.bin"/><Relationship Id="rId78" Type="http://schemas.openxmlformats.org/officeDocument/2006/relationships/image" Target="../media/image179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Relationship Id="rId27" Type="http://schemas.openxmlformats.org/officeDocument/2006/relationships/image" Target="../media/image156.wmf"/><Relationship Id="rId30" Type="http://schemas.openxmlformats.org/officeDocument/2006/relationships/oleObject" Target="../embeddings/oleObject159.bin"/><Relationship Id="rId35" Type="http://schemas.openxmlformats.org/officeDocument/2006/relationships/image" Target="../media/image159.wmf"/><Relationship Id="rId43" Type="http://schemas.openxmlformats.org/officeDocument/2006/relationships/image" Target="../media/image163.wmf"/><Relationship Id="rId48" Type="http://schemas.openxmlformats.org/officeDocument/2006/relationships/oleObject" Target="../embeddings/oleObject168.bin"/><Relationship Id="rId56" Type="http://schemas.openxmlformats.org/officeDocument/2006/relationships/image" Target="../media/image168.wmf"/><Relationship Id="rId64" Type="http://schemas.openxmlformats.org/officeDocument/2006/relationships/image" Target="../media/image172.wmf"/><Relationship Id="rId69" Type="http://schemas.openxmlformats.org/officeDocument/2006/relationships/oleObject" Target="../embeddings/oleObject180.bin"/><Relationship Id="rId77" Type="http://schemas.openxmlformats.org/officeDocument/2006/relationships/oleObject" Target="../embeddings/oleObject184.bin"/><Relationship Id="rId8" Type="http://schemas.openxmlformats.org/officeDocument/2006/relationships/oleObject" Target="../embeddings/oleObject148.bin"/><Relationship Id="rId51" Type="http://schemas.openxmlformats.org/officeDocument/2006/relationships/oleObject" Target="../embeddings/oleObject170.bin"/><Relationship Id="rId72" Type="http://schemas.openxmlformats.org/officeDocument/2006/relationships/image" Target="../media/image176.wmf"/><Relationship Id="rId80" Type="http://schemas.openxmlformats.org/officeDocument/2006/relationships/image" Target="../media/image180.wmf"/><Relationship Id="rId3" Type="http://schemas.openxmlformats.org/officeDocument/2006/relationships/notesSlide" Target="../notesSlides/notesSlide26.xml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37.wmf"/><Relationship Id="rId25" Type="http://schemas.openxmlformats.org/officeDocument/2006/relationships/image" Target="../media/image155.wmf"/><Relationship Id="rId33" Type="http://schemas.openxmlformats.org/officeDocument/2006/relationships/image" Target="../media/image158.wmf"/><Relationship Id="rId38" Type="http://schemas.openxmlformats.org/officeDocument/2006/relationships/oleObject" Target="../embeddings/oleObject163.bin"/><Relationship Id="rId46" Type="http://schemas.openxmlformats.org/officeDocument/2006/relationships/oleObject" Target="../embeddings/oleObject167.bin"/><Relationship Id="rId59" Type="http://schemas.openxmlformats.org/officeDocument/2006/relationships/oleObject" Target="../embeddings/oleObject175.bin"/><Relationship Id="rId67" Type="http://schemas.openxmlformats.org/officeDocument/2006/relationships/oleObject" Target="../embeddings/oleObject179.bin"/><Relationship Id="rId20" Type="http://schemas.openxmlformats.org/officeDocument/2006/relationships/oleObject" Target="../embeddings/oleObject154.bin"/><Relationship Id="rId41" Type="http://schemas.openxmlformats.org/officeDocument/2006/relationships/image" Target="../media/image162.wmf"/><Relationship Id="rId54" Type="http://schemas.openxmlformats.org/officeDocument/2006/relationships/oleObject" Target="../embeddings/oleObject172.bin"/><Relationship Id="rId62" Type="http://schemas.openxmlformats.org/officeDocument/2006/relationships/image" Target="../media/image171.wmf"/><Relationship Id="rId70" Type="http://schemas.openxmlformats.org/officeDocument/2006/relationships/image" Target="../media/image175.wmf"/><Relationship Id="rId75" Type="http://schemas.openxmlformats.org/officeDocument/2006/relationships/oleObject" Target="../embeddings/oleObject18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7.bin"/><Relationship Id="rId15" Type="http://schemas.openxmlformats.org/officeDocument/2006/relationships/image" Target="../media/image151.wmf"/><Relationship Id="rId23" Type="http://schemas.openxmlformats.org/officeDocument/2006/relationships/image" Target="../media/image154.wmf"/><Relationship Id="rId28" Type="http://schemas.openxmlformats.org/officeDocument/2006/relationships/oleObject" Target="../embeddings/oleObject158.bin"/><Relationship Id="rId36" Type="http://schemas.openxmlformats.org/officeDocument/2006/relationships/oleObject" Target="../embeddings/oleObject162.bin"/><Relationship Id="rId49" Type="http://schemas.openxmlformats.org/officeDocument/2006/relationships/oleObject" Target="../embeddings/oleObject169.bin"/><Relationship Id="rId57" Type="http://schemas.openxmlformats.org/officeDocument/2006/relationships/oleObject" Target="../embeddings/oleObject174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186.bin"/><Relationship Id="rId26" Type="http://schemas.openxmlformats.org/officeDocument/2006/relationships/oleObject" Target="../embeddings/oleObject190.bin"/><Relationship Id="rId39" Type="http://schemas.openxmlformats.org/officeDocument/2006/relationships/image" Target="../media/image191.wmf"/><Relationship Id="rId21" Type="http://schemas.openxmlformats.org/officeDocument/2006/relationships/image" Target="../media/image182.wmf"/><Relationship Id="rId34" Type="http://schemas.openxmlformats.org/officeDocument/2006/relationships/oleObject" Target="../embeddings/oleObject194.bin"/><Relationship Id="rId42" Type="http://schemas.openxmlformats.org/officeDocument/2006/relationships/oleObject" Target="../embeddings/oleObject198.bin"/><Relationship Id="rId47" Type="http://schemas.openxmlformats.org/officeDocument/2006/relationships/image" Target="../media/image195.wmf"/><Relationship Id="rId50" Type="http://schemas.openxmlformats.org/officeDocument/2006/relationships/oleObject" Target="../embeddings/oleObject202.bin"/><Relationship Id="rId55" Type="http://schemas.openxmlformats.org/officeDocument/2006/relationships/image" Target="../media/image199.wmf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image" Target="../media/image184.wmf"/><Relationship Id="rId33" Type="http://schemas.openxmlformats.org/officeDocument/2006/relationships/image" Target="../media/image188.wmf"/><Relationship Id="rId38" Type="http://schemas.openxmlformats.org/officeDocument/2006/relationships/oleObject" Target="../embeddings/oleObject196.bin"/><Relationship Id="rId46" Type="http://schemas.openxmlformats.org/officeDocument/2006/relationships/oleObject" Target="../embeddings/oleObject200.bin"/><Relationship Id="rId59" Type="http://schemas.openxmlformats.org/officeDocument/2006/relationships/image" Target="../media/image2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187.bin"/><Relationship Id="rId29" Type="http://schemas.openxmlformats.org/officeDocument/2006/relationships/image" Target="../media/image186.wmf"/><Relationship Id="rId41" Type="http://schemas.openxmlformats.org/officeDocument/2006/relationships/image" Target="../media/image192.wmf"/><Relationship Id="rId54" Type="http://schemas.openxmlformats.org/officeDocument/2006/relationships/oleObject" Target="../embeddings/oleObject204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189.bin"/><Relationship Id="rId32" Type="http://schemas.openxmlformats.org/officeDocument/2006/relationships/oleObject" Target="../embeddings/oleObject193.bin"/><Relationship Id="rId37" Type="http://schemas.openxmlformats.org/officeDocument/2006/relationships/image" Target="../media/image190.wmf"/><Relationship Id="rId40" Type="http://schemas.openxmlformats.org/officeDocument/2006/relationships/oleObject" Target="../embeddings/oleObject197.bin"/><Relationship Id="rId45" Type="http://schemas.openxmlformats.org/officeDocument/2006/relationships/image" Target="../media/image194.wmf"/><Relationship Id="rId53" Type="http://schemas.openxmlformats.org/officeDocument/2006/relationships/image" Target="../media/image198.wmf"/><Relationship Id="rId58" Type="http://schemas.openxmlformats.org/officeDocument/2006/relationships/oleObject" Target="../embeddings/oleObject206.bin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23" Type="http://schemas.openxmlformats.org/officeDocument/2006/relationships/image" Target="../media/image183.wmf"/><Relationship Id="rId28" Type="http://schemas.openxmlformats.org/officeDocument/2006/relationships/oleObject" Target="../embeddings/oleObject191.bin"/><Relationship Id="rId36" Type="http://schemas.openxmlformats.org/officeDocument/2006/relationships/oleObject" Target="../embeddings/oleObject195.bin"/><Relationship Id="rId49" Type="http://schemas.openxmlformats.org/officeDocument/2006/relationships/image" Target="../media/image196.wmf"/><Relationship Id="rId57" Type="http://schemas.openxmlformats.org/officeDocument/2006/relationships/image" Target="../media/image200.wmf"/><Relationship Id="rId10" Type="http://schemas.openxmlformats.org/officeDocument/2006/relationships/image" Target="../media/image23.wmf"/><Relationship Id="rId19" Type="http://schemas.openxmlformats.org/officeDocument/2006/relationships/image" Target="../media/image181.wmf"/><Relationship Id="rId31" Type="http://schemas.openxmlformats.org/officeDocument/2006/relationships/image" Target="../media/image187.wmf"/><Relationship Id="rId44" Type="http://schemas.openxmlformats.org/officeDocument/2006/relationships/oleObject" Target="../embeddings/oleObject199.bin"/><Relationship Id="rId52" Type="http://schemas.openxmlformats.org/officeDocument/2006/relationships/oleObject" Target="../embeddings/oleObject203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188.bin"/><Relationship Id="rId27" Type="http://schemas.openxmlformats.org/officeDocument/2006/relationships/image" Target="../media/image185.wmf"/><Relationship Id="rId30" Type="http://schemas.openxmlformats.org/officeDocument/2006/relationships/oleObject" Target="../embeddings/oleObject192.bin"/><Relationship Id="rId35" Type="http://schemas.openxmlformats.org/officeDocument/2006/relationships/image" Target="../media/image189.wmf"/><Relationship Id="rId43" Type="http://schemas.openxmlformats.org/officeDocument/2006/relationships/image" Target="../media/image193.wmf"/><Relationship Id="rId48" Type="http://schemas.openxmlformats.org/officeDocument/2006/relationships/oleObject" Target="../embeddings/oleObject201.bin"/><Relationship Id="rId56" Type="http://schemas.openxmlformats.org/officeDocument/2006/relationships/oleObject" Target="../embeddings/oleObject205.bin"/><Relationship Id="rId8" Type="http://schemas.openxmlformats.org/officeDocument/2006/relationships/oleObject" Target="../embeddings/oleObject22.bin"/><Relationship Id="rId51" Type="http://schemas.openxmlformats.org/officeDocument/2006/relationships/image" Target="../media/image197.wmf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8.wmf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3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5.bin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23.wmf"/><Relationship Id="rId19" Type="http://schemas.openxmlformats.org/officeDocument/2006/relationships/image" Target="../media/image27.wmf"/><Relationship Id="rId31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6.5 Sticks and Stones Method)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8C72-C4CC-450F-9167-0E3CF4CE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You have a blue, red, and green dice. How many ways are there to roll a sum of 7 with three standard six sided dice?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51E37-C2B6-4A95-A8F3-40C6A3025FC7}"/>
              </a:ext>
            </a:extLst>
          </p:cNvPr>
          <p:cNvSpPr/>
          <p:nvPr/>
        </p:nvSpPr>
        <p:spPr>
          <a:xfrm>
            <a:off x="990600" y="1943932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A44B8D-E8D8-48E1-9346-FFE9184EE8D1}"/>
              </a:ext>
            </a:extLst>
          </p:cNvPr>
          <p:cNvSpPr/>
          <p:nvPr/>
        </p:nvSpPr>
        <p:spPr>
          <a:xfrm>
            <a:off x="2146727" y="1909141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5E761-AA4D-4456-8310-F00957ECA99B}"/>
              </a:ext>
            </a:extLst>
          </p:cNvPr>
          <p:cNvSpPr/>
          <p:nvPr/>
        </p:nvSpPr>
        <p:spPr>
          <a:xfrm>
            <a:off x="3200400" y="1902505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8889E-5D4D-4279-AE0A-1145977CB003}"/>
              </a:ext>
            </a:extLst>
          </p:cNvPr>
          <p:cNvSpPr/>
          <p:nvPr/>
        </p:nvSpPr>
        <p:spPr>
          <a:xfrm>
            <a:off x="3886200" y="1902505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46415-4843-4DAB-9F31-173EE298CD75}"/>
              </a:ext>
            </a:extLst>
          </p:cNvPr>
          <p:cNvSpPr/>
          <p:nvPr/>
        </p:nvSpPr>
        <p:spPr>
          <a:xfrm>
            <a:off x="4572000" y="1902505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3E4C5-A51D-48A8-97A8-996D8D0A88BE}"/>
              </a:ext>
            </a:extLst>
          </p:cNvPr>
          <p:cNvSpPr/>
          <p:nvPr/>
        </p:nvSpPr>
        <p:spPr>
          <a:xfrm>
            <a:off x="5257800" y="1902505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D193A-FD13-4862-BE07-E116A208914E}"/>
              </a:ext>
            </a:extLst>
          </p:cNvPr>
          <p:cNvSpPr/>
          <p:nvPr/>
        </p:nvSpPr>
        <p:spPr>
          <a:xfrm>
            <a:off x="5943600" y="1902505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AB70B1-C65B-4BF5-A625-F4E4A92A89F2}"/>
              </a:ext>
            </a:extLst>
          </p:cNvPr>
          <p:cNvSpPr/>
          <p:nvPr/>
        </p:nvSpPr>
        <p:spPr>
          <a:xfrm>
            <a:off x="1715963" y="2001056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1CEBA-68A8-4719-A81F-95A227E50176}"/>
              </a:ext>
            </a:extLst>
          </p:cNvPr>
          <p:cNvSpPr/>
          <p:nvPr/>
        </p:nvSpPr>
        <p:spPr>
          <a:xfrm>
            <a:off x="2849678" y="1993365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96E569-FBAF-438B-9B22-3DEE1C195F1B}"/>
              </a:ext>
            </a:extLst>
          </p:cNvPr>
          <p:cNvSpPr txBox="1">
            <a:spLocks/>
          </p:cNvSpPr>
          <p:nvPr/>
        </p:nvSpPr>
        <p:spPr>
          <a:xfrm>
            <a:off x="222250" y="25146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There are 3 dice and none of them can be zero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9A13DC-7138-403C-94E5-6A861028D87F}"/>
              </a:ext>
            </a:extLst>
          </p:cNvPr>
          <p:cNvSpPr txBox="1">
            <a:spLocks/>
          </p:cNvSpPr>
          <p:nvPr/>
        </p:nvSpPr>
        <p:spPr>
          <a:xfrm>
            <a:off x="228600" y="2971800"/>
            <a:ext cx="8458200" cy="12013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sum is 7, but since none of the dice can be zero, give each dice a value of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A1F54F-0231-49B1-91A6-6E037C3E4E40}"/>
              </a:ext>
            </a:extLst>
          </p:cNvPr>
          <p:cNvSpPr/>
          <p:nvPr/>
        </p:nvSpPr>
        <p:spPr>
          <a:xfrm>
            <a:off x="6581954" y="1967198"/>
            <a:ext cx="209208" cy="264886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EC0BF87-5044-4A20-BB6D-B34073820E11}"/>
              </a:ext>
            </a:extLst>
          </p:cNvPr>
          <p:cNvSpPr txBox="1">
            <a:spLocks/>
          </p:cNvSpPr>
          <p:nvPr/>
        </p:nvSpPr>
        <p:spPr>
          <a:xfrm>
            <a:off x="228600" y="3868334"/>
            <a:ext cx="8229600" cy="51187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This will reduce your sum from 7 to 4, so there are 4 rocks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E7FDF-7E10-41A7-98A4-DA1C3FA64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285" y="1120143"/>
            <a:ext cx="1783650" cy="1564724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DB4D589-2316-49CE-90C8-37D4EC8436FC}"/>
              </a:ext>
            </a:extLst>
          </p:cNvPr>
          <p:cNvSpPr txBox="1">
            <a:spLocks/>
          </p:cNvSpPr>
          <p:nvPr/>
        </p:nvSpPr>
        <p:spPr>
          <a:xfrm>
            <a:off x="228600" y="4364926"/>
            <a:ext cx="8229600" cy="5118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3 dice, so 3 variables, 3 -1 = 2, so 2 sticks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AA4536-E80D-49A8-AC7E-46CB34C3A697}"/>
              </a:ext>
            </a:extLst>
          </p:cNvPr>
          <p:cNvSpPr txBox="1">
            <a:spLocks/>
          </p:cNvSpPr>
          <p:nvPr/>
        </p:nvSpPr>
        <p:spPr>
          <a:xfrm>
            <a:off x="150053" y="5350952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Answer: 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2766C2E-91CC-4094-A0F6-6B1E4941E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63141"/>
              </p:ext>
            </p:extLst>
          </p:nvPr>
        </p:nvGraphicFramePr>
        <p:xfrm>
          <a:off x="1536700" y="5323085"/>
          <a:ext cx="1511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2766C2E-91CC-4094-A0F6-6B1E4941E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6700" y="5323085"/>
                        <a:ext cx="1511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6EDBEEF-47C8-494D-930A-A80696BE8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73846"/>
              </p:ext>
            </p:extLst>
          </p:nvPr>
        </p:nvGraphicFramePr>
        <p:xfrm>
          <a:off x="3091692" y="5323085"/>
          <a:ext cx="62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177480" imgH="177480" progId="Equation.DSMT4">
                  <p:embed/>
                </p:oleObj>
              </mc:Choice>
              <mc:Fallback>
                <p:oleObj name="Equation" r:id="rId7" imgW="17748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6EDBEEF-47C8-494D-930A-A80696BE8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1692" y="5323085"/>
                        <a:ext cx="622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C454F9D-54A8-4A90-B23F-386CFF0BF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09444"/>
              </p:ext>
            </p:extLst>
          </p:nvPr>
        </p:nvGraphicFramePr>
        <p:xfrm>
          <a:off x="4015095" y="4825639"/>
          <a:ext cx="6985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9" imgW="317160" imgH="660240" progId="Equation.DSMT4">
                  <p:embed/>
                </p:oleObj>
              </mc:Choice>
              <mc:Fallback>
                <p:oleObj name="Equation" r:id="rId9" imgW="317160" imgH="6602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C454F9D-54A8-4A90-B23F-386CFF0BF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5095" y="4825639"/>
                        <a:ext cx="698500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659CCB6-FD74-4A94-869F-875ACADA5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44033"/>
              </p:ext>
            </p:extLst>
          </p:nvPr>
        </p:nvGraphicFramePr>
        <p:xfrm>
          <a:off x="4868342" y="4825639"/>
          <a:ext cx="561668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1" imgW="355320" imgH="1346040" progId="Equation.DSMT4">
                  <p:embed/>
                </p:oleObj>
              </mc:Choice>
              <mc:Fallback>
                <p:oleObj name="Equation" r:id="rId11" imgW="355320" imgH="1346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4659CCB6-FD74-4A94-869F-875ACADA5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8342" y="4825639"/>
                        <a:ext cx="561668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89141C4-E5F8-42FD-A574-502248451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637602"/>
              </p:ext>
            </p:extLst>
          </p:nvPr>
        </p:nvGraphicFramePr>
        <p:xfrm>
          <a:off x="5604977" y="4832796"/>
          <a:ext cx="75406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3" imgW="342720" imgH="660240" progId="Equation.DSMT4">
                  <p:embed/>
                </p:oleObj>
              </mc:Choice>
              <mc:Fallback>
                <p:oleObj name="Equation" r:id="rId13" imgW="342720" imgH="6602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89141C4-E5F8-42FD-A574-502248451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4977" y="4832796"/>
                        <a:ext cx="754062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7A8290C-55AF-4665-BD37-D5CE1B036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59137"/>
              </p:ext>
            </p:extLst>
          </p:nvPr>
        </p:nvGraphicFramePr>
        <p:xfrm>
          <a:off x="6458258" y="4800600"/>
          <a:ext cx="8096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5" imgW="368280" imgH="660240" progId="Equation.DSMT4">
                  <p:embed/>
                </p:oleObj>
              </mc:Choice>
              <mc:Fallback>
                <p:oleObj name="Equation" r:id="rId15" imgW="368280" imgH="6602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7A8290C-55AF-4665-BD37-D5CE1B036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58258" y="4800600"/>
                        <a:ext cx="809625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1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3053-9177-44AB-A4FF-EB391FD084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686800" cy="2590800"/>
          </a:xfrm>
        </p:spPr>
        <p:txBody>
          <a:bodyPr/>
          <a:lstStyle/>
          <a:p>
            <a:r>
              <a:rPr lang="en-CA" dirty="0"/>
              <a:t>Here’s another way to tackle questions when none of the variables can be equal to zero</a:t>
            </a:r>
          </a:p>
          <a:p>
            <a:r>
              <a:rPr lang="en-CA" dirty="0"/>
              <a:t>Remember the 3</a:t>
            </a:r>
            <a:r>
              <a:rPr lang="en-CA" baseline="30000" dirty="0"/>
              <a:t>rd</a:t>
            </a:r>
            <a:r>
              <a:rPr lang="en-CA" dirty="0"/>
              <a:t> scenario of the chairs and plants?</a:t>
            </a:r>
          </a:p>
          <a:p>
            <a:r>
              <a:rPr lang="en-CA" dirty="0"/>
              <a:t>Count the number of spaces between the chairs!</a:t>
            </a:r>
          </a:p>
          <a:p>
            <a:pPr marL="0" indent="0">
              <a:buNone/>
            </a:pPr>
            <a:r>
              <a:rPr lang="en-CA" dirty="0" err="1"/>
              <a:t>Ie</a:t>
            </a:r>
            <a:r>
              <a:rPr lang="en-CA" dirty="0"/>
              <a:t>: How many natural numbers (</a:t>
            </a:r>
            <a:r>
              <a:rPr lang="en-CA" dirty="0" err="1"/>
              <a:t>a,b,c</a:t>
            </a:r>
            <a:r>
              <a:rPr lang="en-CA" dirty="0"/>
              <a:t>) are there such that </a:t>
            </a:r>
            <a:br>
              <a:rPr lang="en-CA" dirty="0"/>
            </a:br>
            <a:r>
              <a:rPr lang="en-CA" dirty="0"/>
              <a:t>a + b + c = 9?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38CAC-3507-4E46-8A11-CA81B1AB8770}"/>
              </a:ext>
            </a:extLst>
          </p:cNvPr>
          <p:cNvSpPr/>
          <p:nvPr/>
        </p:nvSpPr>
        <p:spPr>
          <a:xfrm>
            <a:off x="914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FBB32-3E0E-46FB-A504-F209BF0B99ED}"/>
              </a:ext>
            </a:extLst>
          </p:cNvPr>
          <p:cNvSpPr/>
          <p:nvPr/>
        </p:nvSpPr>
        <p:spPr>
          <a:xfrm>
            <a:off x="1676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41C9B-F10F-4F2D-8965-990ACF094597}"/>
              </a:ext>
            </a:extLst>
          </p:cNvPr>
          <p:cNvSpPr/>
          <p:nvPr/>
        </p:nvSpPr>
        <p:spPr>
          <a:xfrm>
            <a:off x="2438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73929-6C08-4DE3-8FE9-C8582280B0DE}"/>
              </a:ext>
            </a:extLst>
          </p:cNvPr>
          <p:cNvSpPr/>
          <p:nvPr/>
        </p:nvSpPr>
        <p:spPr>
          <a:xfrm>
            <a:off x="3200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57D7E-F575-45B9-9790-8544B52AE766}"/>
              </a:ext>
            </a:extLst>
          </p:cNvPr>
          <p:cNvSpPr/>
          <p:nvPr/>
        </p:nvSpPr>
        <p:spPr>
          <a:xfrm>
            <a:off x="3962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7E59DA-D34B-4F32-B4C9-416D8BE2CB67}"/>
              </a:ext>
            </a:extLst>
          </p:cNvPr>
          <p:cNvSpPr/>
          <p:nvPr/>
        </p:nvSpPr>
        <p:spPr>
          <a:xfrm>
            <a:off x="4724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1E8BFE-AB41-4DF3-8263-6A0B0B9FE925}"/>
              </a:ext>
            </a:extLst>
          </p:cNvPr>
          <p:cNvSpPr/>
          <p:nvPr/>
        </p:nvSpPr>
        <p:spPr>
          <a:xfrm>
            <a:off x="5486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B327D-2735-4846-A945-493C868C4372}"/>
              </a:ext>
            </a:extLst>
          </p:cNvPr>
          <p:cNvSpPr/>
          <p:nvPr/>
        </p:nvSpPr>
        <p:spPr>
          <a:xfrm>
            <a:off x="6248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47458-00DE-440C-9653-9F84BF270E6B}"/>
              </a:ext>
            </a:extLst>
          </p:cNvPr>
          <p:cNvSpPr/>
          <p:nvPr/>
        </p:nvSpPr>
        <p:spPr>
          <a:xfrm>
            <a:off x="7010400" y="3238500"/>
            <a:ext cx="381000" cy="266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A540FA-E52A-4709-8775-E0841A0C0E88}"/>
              </a:ext>
            </a:extLst>
          </p:cNvPr>
          <p:cNvSpPr txBox="1">
            <a:spLocks/>
          </p:cNvSpPr>
          <p:nvPr/>
        </p:nvSpPr>
        <p:spPr>
          <a:xfrm>
            <a:off x="0" y="4191000"/>
            <a:ext cx="86868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Put the numbers 1 to 9 down, treat them like rocks or chairs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B15958-9410-4212-A57A-BF088A15DFE3}"/>
              </a:ext>
            </a:extLst>
          </p:cNvPr>
          <p:cNvSpPr txBox="1">
            <a:spLocks/>
          </p:cNvSpPr>
          <p:nvPr/>
        </p:nvSpPr>
        <p:spPr>
          <a:xfrm>
            <a:off x="0" y="46482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Count the number of spaces between them: 10 spaces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70C471-C241-482B-9B6E-8DA8C159D6AB}"/>
              </a:ext>
            </a:extLst>
          </p:cNvPr>
          <p:cNvCxnSpPr>
            <a:cxnSpLocks/>
          </p:cNvCxnSpPr>
          <p:nvPr/>
        </p:nvCxnSpPr>
        <p:spPr>
          <a:xfrm>
            <a:off x="609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79D5BF-C993-4568-9B74-C110311D9115}"/>
              </a:ext>
            </a:extLst>
          </p:cNvPr>
          <p:cNvCxnSpPr>
            <a:cxnSpLocks/>
          </p:cNvCxnSpPr>
          <p:nvPr/>
        </p:nvCxnSpPr>
        <p:spPr>
          <a:xfrm>
            <a:off x="1371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51FA79-C6AB-47BF-B68A-18EE711D0589}"/>
              </a:ext>
            </a:extLst>
          </p:cNvPr>
          <p:cNvCxnSpPr>
            <a:cxnSpLocks/>
          </p:cNvCxnSpPr>
          <p:nvPr/>
        </p:nvCxnSpPr>
        <p:spPr>
          <a:xfrm>
            <a:off x="2133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E9C554-D5B1-43CE-89FE-B4C97FE06A1A}"/>
              </a:ext>
            </a:extLst>
          </p:cNvPr>
          <p:cNvCxnSpPr>
            <a:cxnSpLocks/>
          </p:cNvCxnSpPr>
          <p:nvPr/>
        </p:nvCxnSpPr>
        <p:spPr>
          <a:xfrm>
            <a:off x="2895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2D1F13-ACD3-4D2B-9A53-03BEE1F5BDEC}"/>
              </a:ext>
            </a:extLst>
          </p:cNvPr>
          <p:cNvCxnSpPr>
            <a:cxnSpLocks/>
          </p:cNvCxnSpPr>
          <p:nvPr/>
        </p:nvCxnSpPr>
        <p:spPr>
          <a:xfrm>
            <a:off x="3657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1A3DBE-1624-4251-AC36-D1FA2F6F442C}"/>
              </a:ext>
            </a:extLst>
          </p:cNvPr>
          <p:cNvCxnSpPr>
            <a:cxnSpLocks/>
          </p:cNvCxnSpPr>
          <p:nvPr/>
        </p:nvCxnSpPr>
        <p:spPr>
          <a:xfrm>
            <a:off x="4419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6797F0-F12D-4910-9BC0-C03C5CD70230}"/>
              </a:ext>
            </a:extLst>
          </p:cNvPr>
          <p:cNvCxnSpPr>
            <a:cxnSpLocks/>
          </p:cNvCxnSpPr>
          <p:nvPr/>
        </p:nvCxnSpPr>
        <p:spPr>
          <a:xfrm>
            <a:off x="5181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9E4B8-F00A-4D66-AEDB-ECB3E630D3CC}"/>
              </a:ext>
            </a:extLst>
          </p:cNvPr>
          <p:cNvCxnSpPr>
            <a:cxnSpLocks/>
          </p:cNvCxnSpPr>
          <p:nvPr/>
        </p:nvCxnSpPr>
        <p:spPr>
          <a:xfrm>
            <a:off x="5943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979220-D0A0-49D4-A374-60B47DECAE2B}"/>
              </a:ext>
            </a:extLst>
          </p:cNvPr>
          <p:cNvCxnSpPr>
            <a:cxnSpLocks/>
          </p:cNvCxnSpPr>
          <p:nvPr/>
        </p:nvCxnSpPr>
        <p:spPr>
          <a:xfrm>
            <a:off x="6705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1DC112-DCE2-4CE9-9396-33C72EC26784}"/>
              </a:ext>
            </a:extLst>
          </p:cNvPr>
          <p:cNvCxnSpPr>
            <a:cxnSpLocks/>
          </p:cNvCxnSpPr>
          <p:nvPr/>
        </p:nvCxnSpPr>
        <p:spPr>
          <a:xfrm>
            <a:off x="7467600" y="3505200"/>
            <a:ext cx="228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8A02222-230A-46D1-B8AA-2482C97C6120}"/>
              </a:ext>
            </a:extLst>
          </p:cNvPr>
          <p:cNvSpPr/>
          <p:nvPr/>
        </p:nvSpPr>
        <p:spPr>
          <a:xfrm flipV="1">
            <a:off x="609600" y="3581423"/>
            <a:ext cx="228600" cy="380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F41FEC-722B-4923-9DF4-12CE6E9CF062}"/>
              </a:ext>
            </a:extLst>
          </p:cNvPr>
          <p:cNvSpPr txBox="1"/>
          <p:nvPr/>
        </p:nvSpPr>
        <p:spPr>
          <a:xfrm>
            <a:off x="137768" y="39301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REMOVE!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D6F8342-C7BC-41CF-B5E0-692BCBD2E1C2}"/>
              </a:ext>
            </a:extLst>
          </p:cNvPr>
          <p:cNvSpPr txBox="1">
            <a:spLocks/>
          </p:cNvSpPr>
          <p:nvPr/>
        </p:nvSpPr>
        <p:spPr>
          <a:xfrm>
            <a:off x="0" y="51054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Remove the 1</a:t>
            </a:r>
            <a:r>
              <a:rPr lang="en-CA" baseline="30000" dirty="0">
                <a:solidFill>
                  <a:srgbClr val="FF0000"/>
                </a:solidFill>
              </a:rPr>
              <a:t>st</a:t>
            </a:r>
            <a:r>
              <a:rPr lang="en-CA" dirty="0">
                <a:solidFill>
                  <a:srgbClr val="FF0000"/>
                </a:solidFill>
              </a:rPr>
              <a:t> space b/c the number can not be zero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4E0402-457E-4629-B223-2880C8AC0C34}"/>
              </a:ext>
            </a:extLst>
          </p:cNvPr>
          <p:cNvSpPr/>
          <p:nvPr/>
        </p:nvSpPr>
        <p:spPr>
          <a:xfrm>
            <a:off x="137768" y="3238500"/>
            <a:ext cx="700432" cy="106096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8E8C15-8F13-49C1-B52F-46CE6793CFBF}"/>
              </a:ext>
            </a:extLst>
          </p:cNvPr>
          <p:cNvSpPr/>
          <p:nvPr/>
        </p:nvSpPr>
        <p:spPr>
          <a:xfrm>
            <a:off x="833672" y="3771900"/>
            <a:ext cx="700432" cy="52756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CFEDCF-A9B6-40EB-8E47-5C6084BDE989}"/>
              </a:ext>
            </a:extLst>
          </p:cNvPr>
          <p:cNvSpPr txBox="1">
            <a:spLocks/>
          </p:cNvSpPr>
          <p:nvPr/>
        </p:nvSpPr>
        <p:spPr>
          <a:xfrm>
            <a:off x="0" y="5562600"/>
            <a:ext cx="8839200" cy="4572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You have 3 variables (3plants/sticks) but one of them must be at the end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C19DD9-3D00-4139-936F-8F6E221E70D7}"/>
              </a:ext>
            </a:extLst>
          </p:cNvPr>
          <p:cNvCxnSpPr/>
          <p:nvPr/>
        </p:nvCxnSpPr>
        <p:spPr>
          <a:xfrm>
            <a:off x="7543800" y="2743200"/>
            <a:ext cx="0" cy="68582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2E74CE-2945-434D-B321-B0A16B0DCC39}"/>
              </a:ext>
            </a:extLst>
          </p:cNvPr>
          <p:cNvSpPr/>
          <p:nvPr/>
        </p:nvSpPr>
        <p:spPr>
          <a:xfrm>
            <a:off x="7422184" y="2691508"/>
            <a:ext cx="700432" cy="106096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687254F-2FE3-4B22-83EC-F95C89A8C2D7}"/>
              </a:ext>
            </a:extLst>
          </p:cNvPr>
          <p:cNvSpPr txBox="1">
            <a:spLocks/>
          </p:cNvSpPr>
          <p:nvPr/>
        </p:nvSpPr>
        <p:spPr>
          <a:xfrm>
            <a:off x="0" y="6096000"/>
            <a:ext cx="8839200" cy="4572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So you have 8 spaces left with 2 sticks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1056C13-0C88-4135-8F08-D03EB522A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975"/>
              </p:ext>
            </p:extLst>
          </p:nvPr>
        </p:nvGraphicFramePr>
        <p:xfrm>
          <a:off x="5676900" y="6096000"/>
          <a:ext cx="159799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571320" imgH="228600" progId="Equation.DSMT4">
                  <p:embed/>
                </p:oleObj>
              </mc:Choice>
              <mc:Fallback>
                <p:oleObj name="Equation" r:id="rId4" imgW="57132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B1056C13-0C88-4135-8F08-D03EB522A7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6900" y="6096000"/>
                        <a:ext cx="159799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1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E309-4640-424E-9B90-CF2EE54ED8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How many ways can you split 10 rocks into 3 groups?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BEA11-C9BF-4CF8-9061-FFCD0C464010}"/>
              </a:ext>
            </a:extLst>
          </p:cNvPr>
          <p:cNvSpPr txBox="1">
            <a:spLocks/>
          </p:cNvSpPr>
          <p:nvPr/>
        </p:nvSpPr>
        <p:spPr>
          <a:xfrm>
            <a:off x="228600" y="838200"/>
            <a:ext cx="84582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Place the 10 rocks down and count the number of spaces that you can split them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7ED0B-7BF2-4087-98B6-00571636E7EC}"/>
              </a:ext>
            </a:extLst>
          </p:cNvPr>
          <p:cNvGrpSpPr/>
          <p:nvPr/>
        </p:nvGrpSpPr>
        <p:grpSpPr>
          <a:xfrm>
            <a:off x="381000" y="2133600"/>
            <a:ext cx="5791200" cy="381000"/>
            <a:chOff x="381000" y="2133600"/>
            <a:chExt cx="5791200" cy="381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66B37F-CCE0-4AFB-B44B-4716D8658112}"/>
                </a:ext>
              </a:extLst>
            </p:cNvPr>
            <p:cNvSpPr/>
            <p:nvPr/>
          </p:nvSpPr>
          <p:spPr>
            <a:xfrm>
              <a:off x="3810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465C8A-1B6F-4DF4-A44E-6634C4736A02}"/>
                </a:ext>
              </a:extLst>
            </p:cNvPr>
            <p:cNvSpPr/>
            <p:nvPr/>
          </p:nvSpPr>
          <p:spPr>
            <a:xfrm>
              <a:off x="9906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1E14D5-A6FD-4DA6-B5D1-75F448862843}"/>
                </a:ext>
              </a:extLst>
            </p:cNvPr>
            <p:cNvSpPr/>
            <p:nvPr/>
          </p:nvSpPr>
          <p:spPr>
            <a:xfrm>
              <a:off x="16002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040469-8D68-453F-8B21-CD4336F19933}"/>
                </a:ext>
              </a:extLst>
            </p:cNvPr>
            <p:cNvSpPr/>
            <p:nvPr/>
          </p:nvSpPr>
          <p:spPr>
            <a:xfrm>
              <a:off x="22098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F00EA8-4B83-49A0-B6E2-4CA484968ABF}"/>
                </a:ext>
              </a:extLst>
            </p:cNvPr>
            <p:cNvSpPr/>
            <p:nvPr/>
          </p:nvSpPr>
          <p:spPr>
            <a:xfrm>
              <a:off x="28194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615E8B-8379-40C5-BDA4-CA0C521B1F89}"/>
                </a:ext>
              </a:extLst>
            </p:cNvPr>
            <p:cNvSpPr/>
            <p:nvPr/>
          </p:nvSpPr>
          <p:spPr>
            <a:xfrm>
              <a:off x="34290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96E788-2E1C-49D2-A63F-1ED3AB05763D}"/>
                </a:ext>
              </a:extLst>
            </p:cNvPr>
            <p:cNvSpPr/>
            <p:nvPr/>
          </p:nvSpPr>
          <p:spPr>
            <a:xfrm>
              <a:off x="40386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240C22-D8F0-4850-92E6-941A43DCD3D9}"/>
                </a:ext>
              </a:extLst>
            </p:cNvPr>
            <p:cNvSpPr/>
            <p:nvPr/>
          </p:nvSpPr>
          <p:spPr>
            <a:xfrm>
              <a:off x="46482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333C32-9B78-49FD-BDEA-B9B5546BA867}"/>
                </a:ext>
              </a:extLst>
            </p:cNvPr>
            <p:cNvSpPr/>
            <p:nvPr/>
          </p:nvSpPr>
          <p:spPr>
            <a:xfrm>
              <a:off x="52578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A0256E-545B-4332-9644-688A47A0EB44}"/>
                </a:ext>
              </a:extLst>
            </p:cNvPr>
            <p:cNvSpPr/>
            <p:nvPr/>
          </p:nvSpPr>
          <p:spPr>
            <a:xfrm>
              <a:off x="5867400" y="2133600"/>
              <a:ext cx="3048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4062DA-17F8-47BC-9465-5A22E4981180}"/>
              </a:ext>
            </a:extLst>
          </p:cNvPr>
          <p:cNvCxnSpPr>
            <a:cxnSpLocks/>
          </p:cNvCxnSpPr>
          <p:nvPr/>
        </p:nvCxnSpPr>
        <p:spPr>
          <a:xfrm>
            <a:off x="8382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7A56DF-053A-4E29-A923-68DEC38C8C65}"/>
              </a:ext>
            </a:extLst>
          </p:cNvPr>
          <p:cNvCxnSpPr>
            <a:cxnSpLocks/>
          </p:cNvCxnSpPr>
          <p:nvPr/>
        </p:nvCxnSpPr>
        <p:spPr>
          <a:xfrm>
            <a:off x="14478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44165C-0A16-4642-8F16-A4C5636CC364}"/>
              </a:ext>
            </a:extLst>
          </p:cNvPr>
          <p:cNvCxnSpPr>
            <a:cxnSpLocks/>
          </p:cNvCxnSpPr>
          <p:nvPr/>
        </p:nvCxnSpPr>
        <p:spPr>
          <a:xfrm>
            <a:off x="20574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CBB14-708D-40A2-830F-04DBDA2337EF}"/>
              </a:ext>
            </a:extLst>
          </p:cNvPr>
          <p:cNvCxnSpPr>
            <a:cxnSpLocks/>
          </p:cNvCxnSpPr>
          <p:nvPr/>
        </p:nvCxnSpPr>
        <p:spPr>
          <a:xfrm>
            <a:off x="26670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B4EC42-6681-43C7-BB94-881BEB56BE6B}"/>
              </a:ext>
            </a:extLst>
          </p:cNvPr>
          <p:cNvCxnSpPr>
            <a:cxnSpLocks/>
          </p:cNvCxnSpPr>
          <p:nvPr/>
        </p:nvCxnSpPr>
        <p:spPr>
          <a:xfrm>
            <a:off x="32766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7DF5E7-7F13-4A58-858B-3555C53C783D}"/>
              </a:ext>
            </a:extLst>
          </p:cNvPr>
          <p:cNvCxnSpPr>
            <a:cxnSpLocks/>
          </p:cNvCxnSpPr>
          <p:nvPr/>
        </p:nvCxnSpPr>
        <p:spPr>
          <a:xfrm>
            <a:off x="38862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A9EF60-CF4F-4EDA-8F52-D749182AE5D0}"/>
              </a:ext>
            </a:extLst>
          </p:cNvPr>
          <p:cNvCxnSpPr>
            <a:cxnSpLocks/>
          </p:cNvCxnSpPr>
          <p:nvPr/>
        </p:nvCxnSpPr>
        <p:spPr>
          <a:xfrm>
            <a:off x="44958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8F464-8A62-4BB0-B69B-34AA6773508B}"/>
              </a:ext>
            </a:extLst>
          </p:cNvPr>
          <p:cNvCxnSpPr>
            <a:cxnSpLocks/>
          </p:cNvCxnSpPr>
          <p:nvPr/>
        </p:nvCxnSpPr>
        <p:spPr>
          <a:xfrm>
            <a:off x="51054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09FC02-7974-4041-8842-9D2A867C1133}"/>
              </a:ext>
            </a:extLst>
          </p:cNvPr>
          <p:cNvCxnSpPr>
            <a:cxnSpLocks/>
          </p:cNvCxnSpPr>
          <p:nvPr/>
        </p:nvCxnSpPr>
        <p:spPr>
          <a:xfrm>
            <a:off x="5715000" y="1981200"/>
            <a:ext cx="0" cy="6858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1EB2566-1685-4CCD-A8C6-C5D2FA63312C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8458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To split into 3 groups, we need TWO  “sticks/plants”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1E2307C-2A2D-4410-BF48-B25BCE5B972B}"/>
              </a:ext>
            </a:extLst>
          </p:cNvPr>
          <p:cNvSpPr txBox="1">
            <a:spLocks/>
          </p:cNvSpPr>
          <p:nvPr/>
        </p:nvSpPr>
        <p:spPr>
          <a:xfrm>
            <a:off x="213674" y="3581400"/>
            <a:ext cx="8458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So 9 spaces, choose two to place our sticks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63D9A90-7A8A-4A33-967D-E57BF3A21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50814"/>
              </p:ext>
            </p:extLst>
          </p:nvPr>
        </p:nvGraphicFramePr>
        <p:xfrm>
          <a:off x="1774825" y="4191000"/>
          <a:ext cx="16335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63D9A90-7A8A-4A33-967D-E57BF3A21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4825" y="4191000"/>
                        <a:ext cx="16335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33B387A-BAB8-4489-BA15-20BAAF5F8262}"/>
              </a:ext>
            </a:extLst>
          </p:cNvPr>
          <p:cNvSpPr txBox="1">
            <a:spLocks/>
          </p:cNvSpPr>
          <p:nvPr/>
        </p:nvSpPr>
        <p:spPr>
          <a:xfrm>
            <a:off x="228600" y="5181600"/>
            <a:ext cx="8458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There are 36 ways to split 10 rocks into 3 groups</a:t>
            </a:r>
          </a:p>
        </p:txBody>
      </p:sp>
    </p:spTree>
    <p:extLst>
      <p:ext uri="{BB962C8B-B14F-4D97-AF65-F5344CB8AC3E}">
        <p14:creationId xmlns:p14="http://schemas.microsoft.com/office/powerpoint/2010/main" val="4007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0BD9-FDFF-4827-A6F1-E8C128EA6B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15400" cy="12954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Suppose “</a:t>
            </a:r>
            <a:r>
              <a:rPr lang="en-CA" dirty="0" err="1"/>
              <a:t>a”,“b</a:t>
            </a:r>
            <a:r>
              <a:rPr lang="en-CA" dirty="0"/>
              <a:t>” , and “c” are whole numbers, how many different combinations of (</a:t>
            </a:r>
            <a:r>
              <a:rPr lang="en-CA" dirty="0" err="1"/>
              <a:t>a,b,c</a:t>
            </a:r>
            <a:r>
              <a:rPr lang="en-CA" dirty="0"/>
              <a:t>) are there if </a:t>
            </a:r>
            <a:r>
              <a:rPr lang="en-CA" dirty="0" err="1"/>
              <a:t>a+b+c</a:t>
            </a:r>
            <a:r>
              <a:rPr lang="en-CA" dirty="0"/>
              <a:t>=10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F1EDE4-C2F4-4D7A-B807-48855BEB43BB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8610600" cy="33929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“a” “b” and “c” are whole numbers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CA" dirty="0">
                <a:solidFill>
                  <a:srgbClr val="FF0000"/>
                </a:solidFill>
              </a:rPr>
              <a:t> means they can be zero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099D6-9A6A-4095-89D2-D7D417527941}"/>
              </a:ext>
            </a:extLst>
          </p:cNvPr>
          <p:cNvSpPr/>
          <p:nvPr/>
        </p:nvSpPr>
        <p:spPr>
          <a:xfrm>
            <a:off x="152400" y="1524000"/>
            <a:ext cx="8686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We have 3 terms, so we have 3 dividers</a:t>
            </a:r>
          </a:p>
          <a:p>
            <a:r>
              <a:rPr lang="en-CA" sz="2100" dirty="0"/>
              <a:t>One of the dividers needs to be at the right, so we have only 2 dividers to place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E2618-104D-470A-9FC3-13F3AEDF5FF1}"/>
              </a:ext>
            </a:extLst>
          </p:cNvPr>
          <p:cNvSpPr/>
          <p:nvPr/>
        </p:nvSpPr>
        <p:spPr>
          <a:xfrm>
            <a:off x="11430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85EBF-ACB1-4033-B4E6-11AFD773F520}"/>
              </a:ext>
            </a:extLst>
          </p:cNvPr>
          <p:cNvSpPr/>
          <p:nvPr/>
        </p:nvSpPr>
        <p:spPr>
          <a:xfrm>
            <a:off x="18288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A8D44-D63B-4DDD-BA1C-55BD465216AB}"/>
              </a:ext>
            </a:extLst>
          </p:cNvPr>
          <p:cNvSpPr/>
          <p:nvPr/>
        </p:nvSpPr>
        <p:spPr>
          <a:xfrm>
            <a:off x="25146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8C43F-0097-4F41-A089-5548DFA5215A}"/>
              </a:ext>
            </a:extLst>
          </p:cNvPr>
          <p:cNvSpPr/>
          <p:nvPr/>
        </p:nvSpPr>
        <p:spPr>
          <a:xfrm>
            <a:off x="32004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F9109-3E65-4AB9-892E-4EF4864090F3}"/>
              </a:ext>
            </a:extLst>
          </p:cNvPr>
          <p:cNvSpPr/>
          <p:nvPr/>
        </p:nvSpPr>
        <p:spPr>
          <a:xfrm>
            <a:off x="38862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319CA-460E-4B64-855F-6FF5A6900980}"/>
              </a:ext>
            </a:extLst>
          </p:cNvPr>
          <p:cNvSpPr/>
          <p:nvPr/>
        </p:nvSpPr>
        <p:spPr>
          <a:xfrm>
            <a:off x="45720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E9CF7-0EA4-4983-B092-EAFE19A3B994}"/>
              </a:ext>
            </a:extLst>
          </p:cNvPr>
          <p:cNvSpPr/>
          <p:nvPr/>
        </p:nvSpPr>
        <p:spPr>
          <a:xfrm>
            <a:off x="52578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A1BC7-43DD-423A-A4D0-5E52AF9CC265}"/>
              </a:ext>
            </a:extLst>
          </p:cNvPr>
          <p:cNvSpPr/>
          <p:nvPr/>
        </p:nvSpPr>
        <p:spPr>
          <a:xfrm>
            <a:off x="59436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A295CF-2E7F-4D80-9059-4832105C9704}"/>
              </a:ext>
            </a:extLst>
          </p:cNvPr>
          <p:cNvSpPr/>
          <p:nvPr/>
        </p:nvSpPr>
        <p:spPr>
          <a:xfrm>
            <a:off x="66294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8CC85C-1133-4025-B5A8-06D3C1F1C974}"/>
              </a:ext>
            </a:extLst>
          </p:cNvPr>
          <p:cNvSpPr/>
          <p:nvPr/>
        </p:nvSpPr>
        <p:spPr>
          <a:xfrm>
            <a:off x="7315200" y="505145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3873D-4FBD-45B3-B255-38B11EB612D5}"/>
              </a:ext>
            </a:extLst>
          </p:cNvPr>
          <p:cNvSpPr/>
          <p:nvPr/>
        </p:nvSpPr>
        <p:spPr>
          <a:xfrm>
            <a:off x="541197" y="4689450"/>
            <a:ext cx="83997" cy="8192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D091B2-1B12-4561-9F30-8B58CE401F76}"/>
              </a:ext>
            </a:extLst>
          </p:cNvPr>
          <p:cNvSpPr/>
          <p:nvPr/>
        </p:nvSpPr>
        <p:spPr>
          <a:xfrm>
            <a:off x="780573" y="4689450"/>
            <a:ext cx="83997" cy="8192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21C1CE-22CE-4914-A95A-D167600954E2}"/>
              </a:ext>
            </a:extLst>
          </p:cNvPr>
          <p:cNvSpPr/>
          <p:nvPr/>
        </p:nvSpPr>
        <p:spPr>
          <a:xfrm>
            <a:off x="8077200" y="4648200"/>
            <a:ext cx="88608" cy="949233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CA51A3-6F64-4FCC-9D27-4E207C88933B}"/>
              </a:ext>
            </a:extLst>
          </p:cNvPr>
          <p:cNvSpPr/>
          <p:nvPr/>
        </p:nvSpPr>
        <p:spPr>
          <a:xfrm>
            <a:off x="152400" y="2590800"/>
            <a:ext cx="8763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The sum is 10, so we have 10 rocks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B539F5-59AF-4283-B9D4-6562623E2B4D}"/>
              </a:ext>
            </a:extLst>
          </p:cNvPr>
          <p:cNvSpPr/>
          <p:nvPr/>
        </p:nvSpPr>
        <p:spPr>
          <a:xfrm>
            <a:off x="152400" y="3048000"/>
            <a:ext cx="45768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The number of spaces is 10+2=12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616589-831C-4A0E-B7F4-6FCA3BD31AC8}"/>
              </a:ext>
            </a:extLst>
          </p:cNvPr>
          <p:cNvSpPr/>
          <p:nvPr/>
        </p:nvSpPr>
        <p:spPr>
          <a:xfrm>
            <a:off x="152400" y="3680936"/>
            <a:ext cx="49321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There are 2 dividers left, so 12C2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CC636981-0F2F-403C-9CCB-BC009F58C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03357"/>
              </p:ext>
            </p:extLst>
          </p:nvPr>
        </p:nvGraphicFramePr>
        <p:xfrm>
          <a:off x="5016500" y="3710593"/>
          <a:ext cx="11271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CC636981-0F2F-403C-9CCB-BC009F58C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500" y="3710593"/>
                        <a:ext cx="11271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2EC11D0-9828-4099-9FC4-0AA744B2F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857350"/>
              </p:ext>
            </p:extLst>
          </p:nvPr>
        </p:nvGraphicFramePr>
        <p:xfrm>
          <a:off x="5029200" y="3006298"/>
          <a:ext cx="16224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2EC11D0-9828-4099-9FC4-0AA744B2F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9200" y="3006298"/>
                        <a:ext cx="16224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47EC-92C1-43A3-9CE6-991D22E39C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6547843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Ex: Suppose David has 12 loonies and he wants to give it to his 4 students.  How many ways can he distribute his money?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0D897-3C94-446B-8F1E-143AB42DCEA1}"/>
              </a:ext>
            </a:extLst>
          </p:cNvPr>
          <p:cNvSpPr/>
          <p:nvPr/>
        </p:nvSpPr>
        <p:spPr>
          <a:xfrm>
            <a:off x="670206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3246A-C911-4E58-B070-2BB62F720873}"/>
              </a:ext>
            </a:extLst>
          </p:cNvPr>
          <p:cNvSpPr/>
          <p:nvPr/>
        </p:nvSpPr>
        <p:spPr>
          <a:xfrm>
            <a:off x="1287603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FC88F-24EA-405A-A8E2-9998A2F6F93E}"/>
              </a:ext>
            </a:extLst>
          </p:cNvPr>
          <p:cNvSpPr/>
          <p:nvPr/>
        </p:nvSpPr>
        <p:spPr>
          <a:xfrm>
            <a:off x="1905000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681EE-F4A0-495C-BCF4-B17BE2BCBEBD}"/>
              </a:ext>
            </a:extLst>
          </p:cNvPr>
          <p:cNvSpPr/>
          <p:nvPr/>
        </p:nvSpPr>
        <p:spPr>
          <a:xfrm>
            <a:off x="25223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C8ECB-7410-4258-8267-246AF249FC4C}"/>
              </a:ext>
            </a:extLst>
          </p:cNvPr>
          <p:cNvSpPr/>
          <p:nvPr/>
        </p:nvSpPr>
        <p:spPr>
          <a:xfrm>
            <a:off x="32081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A9A99-C247-4139-9C8B-F0887ED660AE}"/>
              </a:ext>
            </a:extLst>
          </p:cNvPr>
          <p:cNvSpPr/>
          <p:nvPr/>
        </p:nvSpPr>
        <p:spPr>
          <a:xfrm>
            <a:off x="38939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6D86F9-07D9-44CC-9036-13BCC2A762AE}"/>
              </a:ext>
            </a:extLst>
          </p:cNvPr>
          <p:cNvSpPr/>
          <p:nvPr/>
        </p:nvSpPr>
        <p:spPr>
          <a:xfrm>
            <a:off x="45797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C11AA-B963-499A-A683-373395BAEE96}"/>
              </a:ext>
            </a:extLst>
          </p:cNvPr>
          <p:cNvSpPr/>
          <p:nvPr/>
        </p:nvSpPr>
        <p:spPr>
          <a:xfrm>
            <a:off x="52655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82C082-1228-4C56-9498-046487CC5279}"/>
              </a:ext>
            </a:extLst>
          </p:cNvPr>
          <p:cNvSpPr/>
          <p:nvPr/>
        </p:nvSpPr>
        <p:spPr>
          <a:xfrm>
            <a:off x="59513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5E1271-EF6F-4CB8-84F8-F99C1114B45B}"/>
              </a:ext>
            </a:extLst>
          </p:cNvPr>
          <p:cNvSpPr/>
          <p:nvPr/>
        </p:nvSpPr>
        <p:spPr>
          <a:xfrm>
            <a:off x="6637197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E0EF58-6059-4395-9BE3-C6B3073BEF9E}"/>
              </a:ext>
            </a:extLst>
          </p:cNvPr>
          <p:cNvSpPr/>
          <p:nvPr/>
        </p:nvSpPr>
        <p:spPr>
          <a:xfrm>
            <a:off x="317175" y="5518150"/>
            <a:ext cx="60007" cy="10668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92C01-CAF8-48C8-92A5-18CA1D087C9E}"/>
              </a:ext>
            </a:extLst>
          </p:cNvPr>
          <p:cNvSpPr/>
          <p:nvPr/>
        </p:nvSpPr>
        <p:spPr>
          <a:xfrm>
            <a:off x="480843" y="5518150"/>
            <a:ext cx="60007" cy="10668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83221E-3675-438E-A822-BAF2AE5FC4EB}"/>
              </a:ext>
            </a:extLst>
          </p:cNvPr>
          <p:cNvSpPr/>
          <p:nvPr/>
        </p:nvSpPr>
        <p:spPr>
          <a:xfrm>
            <a:off x="166042" y="5562600"/>
            <a:ext cx="60007" cy="10668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8C13DA-7D0D-4C60-9EFC-BB2BAA30B12F}"/>
              </a:ext>
            </a:extLst>
          </p:cNvPr>
          <p:cNvSpPr/>
          <p:nvPr/>
        </p:nvSpPr>
        <p:spPr>
          <a:xfrm>
            <a:off x="8793481" y="5562600"/>
            <a:ext cx="45719" cy="1125295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A7931C-1630-42AF-81D2-1B77D9EDE163}"/>
              </a:ext>
            </a:extLst>
          </p:cNvPr>
          <p:cNvSpPr/>
          <p:nvPr/>
        </p:nvSpPr>
        <p:spPr>
          <a:xfrm>
            <a:off x="7446968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5B9772-F190-4E09-A859-BDBC26922359}"/>
              </a:ext>
            </a:extLst>
          </p:cNvPr>
          <p:cNvSpPr/>
          <p:nvPr/>
        </p:nvSpPr>
        <p:spPr>
          <a:xfrm>
            <a:off x="8132768" y="61722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E001C87-9662-4842-98C7-F9CDB2AFCBA1}"/>
              </a:ext>
            </a:extLst>
          </p:cNvPr>
          <p:cNvSpPr txBox="1">
            <a:spLocks/>
          </p:cNvSpPr>
          <p:nvPr/>
        </p:nvSpPr>
        <p:spPr>
          <a:xfrm>
            <a:off x="76200" y="1446287"/>
            <a:ext cx="7010400" cy="74502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Treat this question like: </a:t>
            </a:r>
            <a:r>
              <a:rPr lang="en-CA" dirty="0" err="1">
                <a:solidFill>
                  <a:srgbClr val="FF0000"/>
                </a:solidFill>
              </a:rPr>
              <a:t>a+b+c+d</a:t>
            </a:r>
            <a:r>
              <a:rPr lang="en-CA" dirty="0">
                <a:solidFill>
                  <a:srgbClr val="FF0000"/>
                </a:solidFill>
              </a:rPr>
              <a:t>=12, where </a:t>
            </a:r>
            <a:r>
              <a:rPr lang="en-CA" dirty="0" err="1">
                <a:solidFill>
                  <a:srgbClr val="FF0000"/>
                </a:solidFill>
              </a:rPr>
              <a:t>a,b,c,&amp;d</a:t>
            </a:r>
            <a:r>
              <a:rPr lang="en-CA" dirty="0">
                <a:solidFill>
                  <a:srgbClr val="FF0000"/>
                </a:solidFill>
              </a:rPr>
              <a:t> can be equal to zero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27C8EC-35B6-4987-93B8-3FB42954896A}"/>
              </a:ext>
            </a:extLst>
          </p:cNvPr>
          <p:cNvSpPr/>
          <p:nvPr/>
        </p:nvSpPr>
        <p:spPr>
          <a:xfrm>
            <a:off x="142460" y="2022902"/>
            <a:ext cx="36774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Sum is 12, so 12 rocks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A40654ED-BE45-427D-8223-2AB4D5B9B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97426"/>
              </p:ext>
            </p:extLst>
          </p:nvPr>
        </p:nvGraphicFramePr>
        <p:xfrm>
          <a:off x="3212596" y="4218403"/>
          <a:ext cx="756040" cy="48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A40654ED-BE45-427D-8223-2AB4D5B9B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2596" y="4218403"/>
                        <a:ext cx="756040" cy="48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772356EA-419D-4F3A-81AF-2847840F15D9}"/>
              </a:ext>
            </a:extLst>
          </p:cNvPr>
          <p:cNvSpPr/>
          <p:nvPr/>
        </p:nvSpPr>
        <p:spPr>
          <a:xfrm>
            <a:off x="177050" y="3124200"/>
            <a:ext cx="4886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Number of spaces will be 12 + 3 = 15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AC556C-74E6-4BF0-8E89-11DFF8D729BD}"/>
              </a:ext>
            </a:extLst>
          </p:cNvPr>
          <p:cNvSpPr/>
          <p:nvPr/>
        </p:nvSpPr>
        <p:spPr>
          <a:xfrm>
            <a:off x="142460" y="3621466"/>
            <a:ext cx="62864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Use these 15 spaces to choose 3 for the sticks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5CE5515-960A-4295-9BF7-F50EE240A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50285"/>
              </p:ext>
            </p:extLst>
          </p:nvPr>
        </p:nvGraphicFramePr>
        <p:xfrm>
          <a:off x="3893343" y="4226816"/>
          <a:ext cx="755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279360" imgH="164880" progId="Equation.DSMT4">
                  <p:embed/>
                </p:oleObj>
              </mc:Choice>
              <mc:Fallback>
                <p:oleObj name="Equation" r:id="rId6" imgW="279360" imgH="1648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5CE5515-960A-4295-9BF7-F50EE240A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93343" y="4226816"/>
                        <a:ext cx="75565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8F523143-238B-4980-9248-633B33641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964067"/>
              </p:ext>
            </p:extLst>
          </p:nvPr>
        </p:nvGraphicFramePr>
        <p:xfrm>
          <a:off x="4589249" y="4214784"/>
          <a:ext cx="4810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77480" imgH="177480" progId="Equation.DSMT4">
                  <p:embed/>
                </p:oleObj>
              </mc:Choice>
              <mc:Fallback>
                <p:oleObj name="Equation" r:id="rId8" imgW="17748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8F523143-238B-4980-9248-633B33641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9249" y="4214784"/>
                        <a:ext cx="4810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B83D568-91DA-41DF-9E56-0E4700303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3014"/>
              </p:ext>
            </p:extLst>
          </p:nvPr>
        </p:nvGraphicFramePr>
        <p:xfrm>
          <a:off x="3220533" y="4542959"/>
          <a:ext cx="18208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672840" imgH="215640" progId="Equation.DSMT4">
                  <p:embed/>
                </p:oleObj>
              </mc:Choice>
              <mc:Fallback>
                <p:oleObj name="Equation" r:id="rId10" imgW="672840" imgH="2156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B83D568-91DA-41DF-9E56-0E4700303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0533" y="4542959"/>
                        <a:ext cx="1820863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9BC41461-74C2-4488-B437-85ACDAF89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12824"/>
              </p:ext>
            </p:extLst>
          </p:nvPr>
        </p:nvGraphicFramePr>
        <p:xfrm>
          <a:off x="2017209" y="4357221"/>
          <a:ext cx="12715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9BC41461-74C2-4488-B437-85ACDAF897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17209" y="4357221"/>
                        <a:ext cx="127158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CDBB33E8-CDF6-4F17-8E32-EF620D429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56097"/>
              </p:ext>
            </p:extLst>
          </p:nvPr>
        </p:nvGraphicFramePr>
        <p:xfrm>
          <a:off x="2903424" y="5205176"/>
          <a:ext cx="10652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393480" imgH="177480" progId="Equation.DSMT4">
                  <p:embed/>
                </p:oleObj>
              </mc:Choice>
              <mc:Fallback>
                <p:oleObj name="Equation" r:id="rId14" imgW="39348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CDBB33E8-CDF6-4F17-8E32-EF620D429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03424" y="5205176"/>
                        <a:ext cx="10652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750E042E-CBE4-4EE7-8EDF-FFFEAC7CFE56}"/>
              </a:ext>
            </a:extLst>
          </p:cNvPr>
          <p:cNvSpPr/>
          <p:nvPr/>
        </p:nvSpPr>
        <p:spPr>
          <a:xfrm>
            <a:off x="76199" y="2556302"/>
            <a:ext cx="81060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There are 4 terms so 4 -1 = 3, we have 3 sticks 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76B2DE1-F2DF-4B35-84CE-1A3B67832B11}"/>
              </a:ext>
            </a:extLst>
          </p:cNvPr>
          <p:cNvSpPr txBox="1">
            <a:spLocks/>
          </p:cNvSpPr>
          <p:nvPr/>
        </p:nvSpPr>
        <p:spPr>
          <a:xfrm>
            <a:off x="5063789" y="4156502"/>
            <a:ext cx="3242011" cy="17108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David will have 455 ways to give his 12 loonies to his 4 students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CDF14-B6AD-4E3C-ABEF-863AE1ED49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1384" y="-76200"/>
            <a:ext cx="168913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3" grpId="0"/>
      <p:bldP spid="36" grpId="0"/>
      <p:bldP spid="38" grpId="0"/>
      <p:bldP spid="41" grpId="0"/>
      <p:bldP spid="31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219A-E204-461A-B344-7A9674237F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You want to buy a dozen donuts from Tim Horton’s and they only have 5 flavors left.  How many ways can you purchase your donuts?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8C6DA7-0550-44C9-82C1-9D0D99D823BA}"/>
              </a:ext>
            </a:extLst>
          </p:cNvPr>
          <p:cNvSpPr txBox="1">
            <a:spLocks/>
          </p:cNvSpPr>
          <p:nvPr/>
        </p:nvSpPr>
        <p:spPr>
          <a:xfrm>
            <a:off x="86139" y="1295400"/>
            <a:ext cx="8839200" cy="76351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This question is like the previous one , where </a:t>
            </a:r>
            <a:r>
              <a:rPr lang="en-CA" dirty="0" err="1">
                <a:solidFill>
                  <a:srgbClr val="FF0000"/>
                </a:solidFill>
              </a:rPr>
              <a:t>a+b+c+d+e</a:t>
            </a:r>
            <a:r>
              <a:rPr lang="en-CA" dirty="0">
                <a:solidFill>
                  <a:srgbClr val="FF0000"/>
                </a:solidFill>
              </a:rPr>
              <a:t>=12, where </a:t>
            </a:r>
            <a:r>
              <a:rPr lang="en-CA" dirty="0" err="1">
                <a:solidFill>
                  <a:srgbClr val="FF0000"/>
                </a:solidFill>
              </a:rPr>
              <a:t>a,b,c,d&amp;e</a:t>
            </a:r>
            <a:r>
              <a:rPr lang="en-CA" dirty="0">
                <a:solidFill>
                  <a:srgbClr val="FF0000"/>
                </a:solidFill>
              </a:rPr>
              <a:t> can be equal to zero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3C026-753A-4565-8AB5-4B2624BB3A10}"/>
              </a:ext>
            </a:extLst>
          </p:cNvPr>
          <p:cNvSpPr/>
          <p:nvPr/>
        </p:nvSpPr>
        <p:spPr>
          <a:xfrm>
            <a:off x="17097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61B85-5188-4781-9FD1-587B0D685C61}"/>
              </a:ext>
            </a:extLst>
          </p:cNvPr>
          <p:cNvSpPr/>
          <p:nvPr/>
        </p:nvSpPr>
        <p:spPr>
          <a:xfrm>
            <a:off x="22431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8CB97-B417-4BF3-9E9C-DB6EF296C187}"/>
              </a:ext>
            </a:extLst>
          </p:cNvPr>
          <p:cNvSpPr/>
          <p:nvPr/>
        </p:nvSpPr>
        <p:spPr>
          <a:xfrm>
            <a:off x="27003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D7B6D-AC5D-4002-9F5A-7C9E83761208}"/>
              </a:ext>
            </a:extLst>
          </p:cNvPr>
          <p:cNvSpPr/>
          <p:nvPr/>
        </p:nvSpPr>
        <p:spPr>
          <a:xfrm>
            <a:off x="31575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3F789-CBE0-4C33-B177-E4975C6F54B1}"/>
              </a:ext>
            </a:extLst>
          </p:cNvPr>
          <p:cNvSpPr/>
          <p:nvPr/>
        </p:nvSpPr>
        <p:spPr>
          <a:xfrm>
            <a:off x="36147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A77DB-2290-48B5-9BEA-FEBA3D1EAD06}"/>
              </a:ext>
            </a:extLst>
          </p:cNvPr>
          <p:cNvSpPr/>
          <p:nvPr/>
        </p:nvSpPr>
        <p:spPr>
          <a:xfrm>
            <a:off x="40719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9A48A-3840-474E-A959-E031311EEC28}"/>
              </a:ext>
            </a:extLst>
          </p:cNvPr>
          <p:cNvSpPr/>
          <p:nvPr/>
        </p:nvSpPr>
        <p:spPr>
          <a:xfrm>
            <a:off x="45291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3B8DE-2144-46EE-B70E-AE2C267AC5C4}"/>
              </a:ext>
            </a:extLst>
          </p:cNvPr>
          <p:cNvSpPr/>
          <p:nvPr/>
        </p:nvSpPr>
        <p:spPr>
          <a:xfrm>
            <a:off x="49863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76C94-63BC-4D8F-92A8-71C93CB9F055}"/>
              </a:ext>
            </a:extLst>
          </p:cNvPr>
          <p:cNvSpPr/>
          <p:nvPr/>
        </p:nvSpPr>
        <p:spPr>
          <a:xfrm>
            <a:off x="5443544" y="5751001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37A88-6CF3-4C58-BB86-3AFF47390F95}"/>
              </a:ext>
            </a:extLst>
          </p:cNvPr>
          <p:cNvSpPr/>
          <p:nvPr/>
        </p:nvSpPr>
        <p:spPr>
          <a:xfrm>
            <a:off x="5934087" y="5751001"/>
            <a:ext cx="576257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7BE5E3-3A09-468A-9E84-B02F03D21A15}"/>
              </a:ext>
            </a:extLst>
          </p:cNvPr>
          <p:cNvSpPr/>
          <p:nvPr/>
        </p:nvSpPr>
        <p:spPr>
          <a:xfrm>
            <a:off x="1123777" y="5606143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418E2-0D00-4AF5-8B58-37F989FEF091}"/>
              </a:ext>
            </a:extLst>
          </p:cNvPr>
          <p:cNvSpPr/>
          <p:nvPr/>
        </p:nvSpPr>
        <p:spPr>
          <a:xfrm>
            <a:off x="1322368" y="5602890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DF7A6-8881-4E44-A1B4-6D2FB2027B67}"/>
              </a:ext>
            </a:extLst>
          </p:cNvPr>
          <p:cNvSpPr/>
          <p:nvPr/>
        </p:nvSpPr>
        <p:spPr>
          <a:xfrm>
            <a:off x="1520811" y="5593443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C0B0CD-3605-4287-B8BD-398D49619A48}"/>
              </a:ext>
            </a:extLst>
          </p:cNvPr>
          <p:cNvSpPr/>
          <p:nvPr/>
        </p:nvSpPr>
        <p:spPr>
          <a:xfrm>
            <a:off x="914400" y="5602890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318541-3750-4CA7-A5CE-A0CEE71A304B}"/>
              </a:ext>
            </a:extLst>
          </p:cNvPr>
          <p:cNvSpPr/>
          <p:nvPr/>
        </p:nvSpPr>
        <p:spPr>
          <a:xfrm>
            <a:off x="7991487" y="5486400"/>
            <a:ext cx="85713" cy="832499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FEAF68-5441-493E-AF18-8E813A71C380}"/>
              </a:ext>
            </a:extLst>
          </p:cNvPr>
          <p:cNvSpPr/>
          <p:nvPr/>
        </p:nvSpPr>
        <p:spPr>
          <a:xfrm>
            <a:off x="6619887" y="5751001"/>
            <a:ext cx="576257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3329E6-01DD-4503-8E56-F145C732D065}"/>
              </a:ext>
            </a:extLst>
          </p:cNvPr>
          <p:cNvSpPr/>
          <p:nvPr/>
        </p:nvSpPr>
        <p:spPr>
          <a:xfrm>
            <a:off x="7305687" y="5751001"/>
            <a:ext cx="576257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1EA0C8-D736-453B-816E-97F8234CC3F9}"/>
              </a:ext>
            </a:extLst>
          </p:cNvPr>
          <p:cNvSpPr/>
          <p:nvPr/>
        </p:nvSpPr>
        <p:spPr>
          <a:xfrm>
            <a:off x="76200" y="2496716"/>
            <a:ext cx="815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You have 5 flavours to choose from, so we have 5 variables: “a”, “b”, “c”, “d”, and “e”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92A4F9-6B3F-4879-AFB6-470132EA647E}"/>
              </a:ext>
            </a:extLst>
          </p:cNvPr>
          <p:cNvSpPr/>
          <p:nvPr/>
        </p:nvSpPr>
        <p:spPr>
          <a:xfrm>
            <a:off x="89699" y="3332679"/>
            <a:ext cx="75723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The number of sticks will be 5 – 1 = 4 sticks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790D6C-2EE6-4393-939F-A9041BA3D4BB}"/>
              </a:ext>
            </a:extLst>
          </p:cNvPr>
          <p:cNvSpPr/>
          <p:nvPr/>
        </p:nvSpPr>
        <p:spPr>
          <a:xfrm>
            <a:off x="87154" y="2022902"/>
            <a:ext cx="8848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Since we want to get 12 donuts, sum is 12, the number of rocks is 12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59D317-B55B-49B3-8C6D-56A45CC451AB}"/>
              </a:ext>
            </a:extLst>
          </p:cNvPr>
          <p:cNvSpPr/>
          <p:nvPr/>
        </p:nvSpPr>
        <p:spPr>
          <a:xfrm>
            <a:off x="164250" y="3766388"/>
            <a:ext cx="5638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Total spaces needed: 12 + 4 = 16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1DE43E-06C7-49BB-92BD-1FC65FA76E17}"/>
              </a:ext>
            </a:extLst>
          </p:cNvPr>
          <p:cNvSpPr/>
          <p:nvPr/>
        </p:nvSpPr>
        <p:spPr>
          <a:xfrm>
            <a:off x="86532" y="4329997"/>
            <a:ext cx="6593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You have 16 spaces, choose 4 spaces </a:t>
            </a:r>
            <a:br>
              <a:rPr lang="en-CA" sz="2100" dirty="0"/>
            </a:br>
            <a:r>
              <a:rPr lang="en-CA" sz="2100" dirty="0"/>
              <a:t>for the sticks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F94DFC5-4436-4365-A99E-334534C89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59945"/>
              </p:ext>
            </p:extLst>
          </p:nvPr>
        </p:nvGraphicFramePr>
        <p:xfrm>
          <a:off x="4776788" y="4267200"/>
          <a:ext cx="1614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AF94DFC5-4436-4365-A99E-334534C89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6788" y="4267200"/>
                        <a:ext cx="161448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FB5E3429-B47B-4C0D-8DD7-284A4AEA8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807607"/>
              </p:ext>
            </p:extLst>
          </p:nvPr>
        </p:nvGraphicFramePr>
        <p:xfrm>
          <a:off x="6365686" y="4214506"/>
          <a:ext cx="756040" cy="48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FB5E3429-B47B-4C0D-8DD7-284A4AEA8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5686" y="4214506"/>
                        <a:ext cx="756040" cy="48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ED321D5-D40E-48E1-928B-A33189126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06043"/>
              </p:ext>
            </p:extLst>
          </p:nvPr>
        </p:nvGraphicFramePr>
        <p:xfrm>
          <a:off x="7080250" y="4191000"/>
          <a:ext cx="7556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2ED321D5-D40E-48E1-928B-A33189126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0250" y="4191000"/>
                        <a:ext cx="755650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437502E-CBE5-446E-9E36-B03DF4135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038861"/>
              </p:ext>
            </p:extLst>
          </p:nvPr>
        </p:nvGraphicFramePr>
        <p:xfrm>
          <a:off x="7809402" y="4217675"/>
          <a:ext cx="1201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444240" imgH="177480" progId="Equation.DSMT4">
                  <p:embed/>
                </p:oleObj>
              </mc:Choice>
              <mc:Fallback>
                <p:oleObj name="Equation" r:id="rId10" imgW="44424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437502E-CBE5-446E-9E36-B03DF4135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9402" y="4217675"/>
                        <a:ext cx="1201738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68E78B9E-E4C0-42C2-9B70-45B428B92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90043"/>
              </p:ext>
            </p:extLst>
          </p:nvPr>
        </p:nvGraphicFramePr>
        <p:xfrm>
          <a:off x="6477000" y="4551942"/>
          <a:ext cx="23701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876240" imgH="215640" progId="Equation.DSMT4">
                  <p:embed/>
                </p:oleObj>
              </mc:Choice>
              <mc:Fallback>
                <p:oleObj name="Equation" r:id="rId12" imgW="876240" imgH="2156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68E78B9E-E4C0-42C2-9B70-45B428B92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77000" y="4551942"/>
                        <a:ext cx="237013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8ED4713E-0804-42D7-B2D2-270603015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87463"/>
              </p:ext>
            </p:extLst>
          </p:nvPr>
        </p:nvGraphicFramePr>
        <p:xfrm>
          <a:off x="6203165" y="5117115"/>
          <a:ext cx="1236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457200" imgH="177480" progId="Equation.DSMT4">
                  <p:embed/>
                </p:oleObj>
              </mc:Choice>
              <mc:Fallback>
                <p:oleObj name="Equation" r:id="rId14" imgW="45720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8ED4713E-0804-42D7-B2D2-270603015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03165" y="5117115"/>
                        <a:ext cx="12366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20DAA8B-6691-4A90-BD7B-AEB686D60E8A}"/>
              </a:ext>
            </a:extLst>
          </p:cNvPr>
          <p:cNvSpPr txBox="1">
            <a:spLocks/>
          </p:cNvSpPr>
          <p:nvPr/>
        </p:nvSpPr>
        <p:spPr>
          <a:xfrm>
            <a:off x="320640" y="5559505"/>
            <a:ext cx="5600700" cy="76351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You have 1820 different ways to buy your 12 donuts from Tim Hortons</a:t>
            </a:r>
          </a:p>
        </p:txBody>
      </p:sp>
    </p:spTree>
    <p:extLst>
      <p:ext uri="{BB962C8B-B14F-4D97-AF65-F5344CB8AC3E}">
        <p14:creationId xmlns:p14="http://schemas.microsoft.com/office/powerpoint/2010/main" val="21371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7" grpId="0"/>
      <p:bldP spid="39" grpId="0"/>
      <p:bldP spid="4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219A-E204-461A-B344-7A9674237F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Suppose you must order one of each flavor, how many ways can you purchase your dozen donuts?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8C6DA7-0550-44C9-82C1-9D0D99D823BA}"/>
              </a:ext>
            </a:extLst>
          </p:cNvPr>
          <p:cNvSpPr txBox="1">
            <a:spLocks/>
          </p:cNvSpPr>
          <p:nvPr/>
        </p:nvSpPr>
        <p:spPr>
          <a:xfrm>
            <a:off x="38100" y="865354"/>
            <a:ext cx="8839200" cy="76351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This question is like the previous one , where </a:t>
            </a:r>
            <a:r>
              <a:rPr lang="en-CA" dirty="0" err="1">
                <a:solidFill>
                  <a:srgbClr val="FF0000"/>
                </a:solidFill>
              </a:rPr>
              <a:t>a+b+c+d+e</a:t>
            </a:r>
            <a:r>
              <a:rPr lang="en-CA" dirty="0">
                <a:solidFill>
                  <a:srgbClr val="FF0000"/>
                </a:solidFill>
              </a:rPr>
              <a:t>=12, but   </a:t>
            </a:r>
            <a:r>
              <a:rPr lang="en-CA" dirty="0" err="1">
                <a:solidFill>
                  <a:srgbClr val="FF0000"/>
                </a:solidFill>
              </a:rPr>
              <a:t>a,b,c,d&amp;e</a:t>
            </a:r>
            <a:r>
              <a:rPr lang="en-CA" dirty="0">
                <a:solidFill>
                  <a:srgbClr val="FF0000"/>
                </a:solidFill>
              </a:rPr>
              <a:t> can not be equal to zero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3C026-753A-4565-8AB5-4B2624BB3A10}"/>
              </a:ext>
            </a:extLst>
          </p:cNvPr>
          <p:cNvSpPr/>
          <p:nvPr/>
        </p:nvSpPr>
        <p:spPr>
          <a:xfrm>
            <a:off x="7620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61B85-5188-4781-9FD1-587B0D685C61}"/>
              </a:ext>
            </a:extLst>
          </p:cNvPr>
          <p:cNvSpPr/>
          <p:nvPr/>
        </p:nvSpPr>
        <p:spPr>
          <a:xfrm>
            <a:off x="14478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8CB97-B417-4BF3-9E9C-DB6EF296C187}"/>
              </a:ext>
            </a:extLst>
          </p:cNvPr>
          <p:cNvSpPr/>
          <p:nvPr/>
        </p:nvSpPr>
        <p:spPr>
          <a:xfrm>
            <a:off x="21336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D7B6D-AC5D-4002-9F5A-7C9E83761208}"/>
              </a:ext>
            </a:extLst>
          </p:cNvPr>
          <p:cNvSpPr/>
          <p:nvPr/>
        </p:nvSpPr>
        <p:spPr>
          <a:xfrm>
            <a:off x="28194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3F789-CBE0-4C33-B177-E4975C6F54B1}"/>
              </a:ext>
            </a:extLst>
          </p:cNvPr>
          <p:cNvSpPr/>
          <p:nvPr/>
        </p:nvSpPr>
        <p:spPr>
          <a:xfrm>
            <a:off x="35052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A77DB-2290-48B5-9BEA-FEBA3D1EAD06}"/>
              </a:ext>
            </a:extLst>
          </p:cNvPr>
          <p:cNvSpPr/>
          <p:nvPr/>
        </p:nvSpPr>
        <p:spPr>
          <a:xfrm>
            <a:off x="41910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9A48A-3840-474E-A959-E031311EEC28}"/>
              </a:ext>
            </a:extLst>
          </p:cNvPr>
          <p:cNvSpPr/>
          <p:nvPr/>
        </p:nvSpPr>
        <p:spPr>
          <a:xfrm>
            <a:off x="48768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3B8DE-2144-46EE-B70E-AE2C267AC5C4}"/>
              </a:ext>
            </a:extLst>
          </p:cNvPr>
          <p:cNvSpPr/>
          <p:nvPr/>
        </p:nvSpPr>
        <p:spPr>
          <a:xfrm>
            <a:off x="55626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76C94-63BC-4D8F-92A8-71C93CB9F055}"/>
              </a:ext>
            </a:extLst>
          </p:cNvPr>
          <p:cNvSpPr/>
          <p:nvPr/>
        </p:nvSpPr>
        <p:spPr>
          <a:xfrm>
            <a:off x="62484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37A88-6CF3-4C58-BB86-3AFF47390F95}"/>
              </a:ext>
            </a:extLst>
          </p:cNvPr>
          <p:cNvSpPr/>
          <p:nvPr/>
        </p:nvSpPr>
        <p:spPr>
          <a:xfrm>
            <a:off x="6934200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7BE5E3-3A09-468A-9E84-B02F03D21A15}"/>
              </a:ext>
            </a:extLst>
          </p:cNvPr>
          <p:cNvSpPr/>
          <p:nvPr/>
        </p:nvSpPr>
        <p:spPr>
          <a:xfrm>
            <a:off x="1287603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418E2-0D00-4AF5-8B58-37F989FEF091}"/>
              </a:ext>
            </a:extLst>
          </p:cNvPr>
          <p:cNvSpPr/>
          <p:nvPr/>
        </p:nvSpPr>
        <p:spPr>
          <a:xfrm>
            <a:off x="19352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DF7A6-8881-4E44-A1B4-6D2FB2027B67}"/>
              </a:ext>
            </a:extLst>
          </p:cNvPr>
          <p:cNvSpPr/>
          <p:nvPr/>
        </p:nvSpPr>
        <p:spPr>
          <a:xfrm>
            <a:off x="26210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6E59C-CFE7-403B-BFCE-B2B52A1E2865}"/>
              </a:ext>
            </a:extLst>
          </p:cNvPr>
          <p:cNvSpPr/>
          <p:nvPr/>
        </p:nvSpPr>
        <p:spPr>
          <a:xfrm>
            <a:off x="33068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B12AA-2F76-4B2C-92CA-56202F2FC8E1}"/>
              </a:ext>
            </a:extLst>
          </p:cNvPr>
          <p:cNvSpPr/>
          <p:nvPr/>
        </p:nvSpPr>
        <p:spPr>
          <a:xfrm>
            <a:off x="39926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1D9F14-2257-44D8-AB01-81AF1F664BE7}"/>
              </a:ext>
            </a:extLst>
          </p:cNvPr>
          <p:cNvSpPr/>
          <p:nvPr/>
        </p:nvSpPr>
        <p:spPr>
          <a:xfrm>
            <a:off x="46784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98B7C7-6310-48D4-B78D-DC9401FB59FD}"/>
              </a:ext>
            </a:extLst>
          </p:cNvPr>
          <p:cNvSpPr/>
          <p:nvPr/>
        </p:nvSpPr>
        <p:spPr>
          <a:xfrm>
            <a:off x="53642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F2E26-ED60-42D0-B1E1-47CD12337EC5}"/>
              </a:ext>
            </a:extLst>
          </p:cNvPr>
          <p:cNvSpPr/>
          <p:nvPr/>
        </p:nvSpPr>
        <p:spPr>
          <a:xfrm>
            <a:off x="60500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A7ED5C-AA60-41EE-A664-EA91EFBC4EF4}"/>
              </a:ext>
            </a:extLst>
          </p:cNvPr>
          <p:cNvSpPr/>
          <p:nvPr/>
        </p:nvSpPr>
        <p:spPr>
          <a:xfrm>
            <a:off x="6735878" y="5943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EB782C-8D55-4715-919F-D58F3FB31D1B}"/>
              </a:ext>
            </a:extLst>
          </p:cNvPr>
          <p:cNvSpPr/>
          <p:nvPr/>
        </p:nvSpPr>
        <p:spPr>
          <a:xfrm>
            <a:off x="7502931" y="5976257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FEAF68-5441-493E-AF18-8E813A71C380}"/>
              </a:ext>
            </a:extLst>
          </p:cNvPr>
          <p:cNvSpPr/>
          <p:nvPr/>
        </p:nvSpPr>
        <p:spPr>
          <a:xfrm>
            <a:off x="7743971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3329E6-01DD-4503-8E56-F145C732D065}"/>
              </a:ext>
            </a:extLst>
          </p:cNvPr>
          <p:cNvSpPr/>
          <p:nvPr/>
        </p:nvSpPr>
        <p:spPr>
          <a:xfrm>
            <a:off x="8429771" y="6248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122F3E-B5B8-40EB-B841-9835E33E4826}"/>
              </a:ext>
            </a:extLst>
          </p:cNvPr>
          <p:cNvSpPr/>
          <p:nvPr/>
        </p:nvSpPr>
        <p:spPr>
          <a:xfrm>
            <a:off x="8227746" y="5952671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F0DBBA-B0D9-4460-9574-E4E6917C18D6}"/>
              </a:ext>
            </a:extLst>
          </p:cNvPr>
          <p:cNvSpPr/>
          <p:nvPr/>
        </p:nvSpPr>
        <p:spPr>
          <a:xfrm>
            <a:off x="8925071" y="5939971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1EA0C8-D736-453B-816E-97F8234CC3F9}"/>
              </a:ext>
            </a:extLst>
          </p:cNvPr>
          <p:cNvSpPr/>
          <p:nvPr/>
        </p:nvSpPr>
        <p:spPr>
          <a:xfrm>
            <a:off x="38100" y="1676648"/>
            <a:ext cx="8724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Your sum is 12, but since each variable can not be equal to 0, give each variable a value of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92A4F9-6B3F-4879-AFB6-470132EA647E}"/>
              </a:ext>
            </a:extLst>
          </p:cNvPr>
          <p:cNvSpPr/>
          <p:nvPr/>
        </p:nvSpPr>
        <p:spPr>
          <a:xfrm>
            <a:off x="76200" y="2413870"/>
            <a:ext cx="861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Your sum will now be reduced, 12 – 5 = 7, so we have 7 rocks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318541-3750-4CA7-A5CE-A0CEE71A304B}"/>
              </a:ext>
            </a:extLst>
          </p:cNvPr>
          <p:cNvSpPr/>
          <p:nvPr/>
        </p:nvSpPr>
        <p:spPr>
          <a:xfrm>
            <a:off x="8934792" y="5939971"/>
            <a:ext cx="209208" cy="264886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A37476-179D-4869-B6EB-6AD2642AAA32}"/>
              </a:ext>
            </a:extLst>
          </p:cNvPr>
          <p:cNvSpPr/>
          <p:nvPr/>
        </p:nvSpPr>
        <p:spPr>
          <a:xfrm>
            <a:off x="38100" y="2940727"/>
            <a:ext cx="861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We have 5 variables, so 5 – 1 = 4, so 4 sticks</a:t>
            </a: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E653220-F96C-41FB-9E65-11DEF21D4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347580"/>
              </p:ext>
            </p:extLst>
          </p:nvPr>
        </p:nvGraphicFramePr>
        <p:xfrm>
          <a:off x="867593" y="3673475"/>
          <a:ext cx="1236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E653220-F96C-41FB-9E65-11DEF21D4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7593" y="3673475"/>
                        <a:ext cx="1236663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A7FB4030-FBC8-4AEA-8C7D-B57EC1E44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52636"/>
              </p:ext>
            </p:extLst>
          </p:nvPr>
        </p:nvGraphicFramePr>
        <p:xfrm>
          <a:off x="2204268" y="3635607"/>
          <a:ext cx="7207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A7FB4030-FBC8-4AEA-8C7D-B57EC1E44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4268" y="3635607"/>
                        <a:ext cx="7207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0C553528-4B97-49B1-B7BC-8FAC28B4E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23665"/>
              </p:ext>
            </p:extLst>
          </p:nvPr>
        </p:nvGraphicFramePr>
        <p:xfrm>
          <a:off x="2901180" y="3595919"/>
          <a:ext cx="7556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0C553528-4B97-49B1-B7BC-8FAC28B4E3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1180" y="3595919"/>
                        <a:ext cx="75565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C28A3BFF-73C0-4319-A8D8-DB8E771AD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46276"/>
              </p:ext>
            </p:extLst>
          </p:nvPr>
        </p:nvGraphicFramePr>
        <p:xfrm>
          <a:off x="3675880" y="3605444"/>
          <a:ext cx="857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317160" imgH="177480" progId="Equation.DSMT4">
                  <p:embed/>
                </p:oleObj>
              </mc:Choice>
              <mc:Fallback>
                <p:oleObj name="Equation" r:id="rId10" imgW="317160" imgH="177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C28A3BFF-73C0-4319-A8D8-DB8E771AD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5880" y="3605444"/>
                        <a:ext cx="8572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E7C202F-61C4-44CA-82EE-0CCEB82B9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458950"/>
              </p:ext>
            </p:extLst>
          </p:nvPr>
        </p:nvGraphicFramePr>
        <p:xfrm>
          <a:off x="2331336" y="3956049"/>
          <a:ext cx="23701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2" imgW="876240" imgH="215640" progId="Equation.DSMT4">
                  <p:embed/>
                </p:oleObj>
              </mc:Choice>
              <mc:Fallback>
                <p:oleObj name="Equation" r:id="rId12" imgW="876240" imgH="2156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3E7C202F-61C4-44CA-82EE-0CCEB82B9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1336" y="3956049"/>
                        <a:ext cx="237013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3D3D1AD7-23AA-45FA-8FA6-60D2811CD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38999"/>
              </p:ext>
            </p:extLst>
          </p:nvPr>
        </p:nvGraphicFramePr>
        <p:xfrm>
          <a:off x="1689989" y="4545012"/>
          <a:ext cx="10636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4" imgW="393480" imgH="177480" progId="Equation.DSMT4">
                  <p:embed/>
                </p:oleObj>
              </mc:Choice>
              <mc:Fallback>
                <p:oleObj name="Equation" r:id="rId14" imgW="393480" imgH="1774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3D3D1AD7-23AA-45FA-8FA6-60D2811CD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89989" y="4545012"/>
                        <a:ext cx="106362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230E443-ABF3-471C-A71E-FEF22B093380}"/>
              </a:ext>
            </a:extLst>
          </p:cNvPr>
          <p:cNvSpPr txBox="1">
            <a:spLocks/>
          </p:cNvSpPr>
          <p:nvPr/>
        </p:nvSpPr>
        <p:spPr>
          <a:xfrm>
            <a:off x="159197" y="5059613"/>
            <a:ext cx="7666962" cy="76351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You have 330 different ways to buy your 12 donuts from Tim Hortons if you must buy </a:t>
            </a:r>
            <a:r>
              <a:rPr lang="en-CA" dirty="0" err="1">
                <a:solidFill>
                  <a:srgbClr val="FF0000"/>
                </a:solidFill>
              </a:rPr>
              <a:t>atleast</a:t>
            </a:r>
            <a:r>
              <a:rPr lang="en-CA" dirty="0">
                <a:solidFill>
                  <a:srgbClr val="FF0000"/>
                </a:solidFill>
              </a:rPr>
              <a:t> one of each flavour</a:t>
            </a:r>
          </a:p>
        </p:txBody>
      </p:sp>
    </p:spTree>
    <p:extLst>
      <p:ext uri="{BB962C8B-B14F-4D97-AF65-F5344CB8AC3E}">
        <p14:creationId xmlns:p14="http://schemas.microsoft.com/office/powerpoint/2010/main" val="9576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/>
      <p:bldP spid="34" grpId="0"/>
      <p:bldP spid="47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AB80-267F-485C-BA52-3AAB1B7562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5344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Summary: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D2E3C3-5DC1-48CA-A8F6-B24B3C154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26129"/>
              </p:ext>
            </p:extLst>
          </p:nvPr>
        </p:nvGraphicFramePr>
        <p:xfrm>
          <a:off x="219075" y="876300"/>
          <a:ext cx="5267325" cy="93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2577960" imgH="457200" progId="Equation.DSMT4">
                  <p:embed/>
                </p:oleObj>
              </mc:Choice>
              <mc:Fallback>
                <p:oleObj name="Equation" r:id="rId4" imgW="257796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9D2E3C3-5DC1-48CA-A8F6-B24B3C154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876300"/>
                        <a:ext cx="5267325" cy="93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5C94E2B-840F-4AEC-A78F-66CC27D7A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68433"/>
              </p:ext>
            </p:extLst>
          </p:nvPr>
        </p:nvGraphicFramePr>
        <p:xfrm>
          <a:off x="304800" y="2116543"/>
          <a:ext cx="5035550" cy="90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2552400" imgH="457200" progId="Equation.DSMT4">
                  <p:embed/>
                </p:oleObj>
              </mc:Choice>
              <mc:Fallback>
                <p:oleObj name="Equation" r:id="rId6" imgW="2552400" imgH="457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5C94E2B-840F-4AEC-A78F-66CC27D7A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2116543"/>
                        <a:ext cx="5035550" cy="90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7C9EBF9-0BFF-4511-A37D-587F7D33C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38021"/>
              </p:ext>
            </p:extLst>
          </p:nvPr>
        </p:nvGraphicFramePr>
        <p:xfrm>
          <a:off x="136525" y="3581400"/>
          <a:ext cx="5457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2425680" imgH="203040" progId="Equation.DSMT4">
                  <p:embed/>
                </p:oleObj>
              </mc:Choice>
              <mc:Fallback>
                <p:oleObj name="Equation" r:id="rId8" imgW="24256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7C9EBF9-0BFF-4511-A37D-587F7D33CB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525" y="3581400"/>
                        <a:ext cx="54578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1450B1F-7154-4F05-8071-BDBB49DDE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5063"/>
              </p:ext>
            </p:extLst>
          </p:nvPr>
        </p:nvGraphicFramePr>
        <p:xfrm>
          <a:off x="5867400" y="667131"/>
          <a:ext cx="2252662" cy="46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1231560" imgH="253800" progId="Equation.DSMT4">
                  <p:embed/>
                </p:oleObj>
              </mc:Choice>
              <mc:Fallback>
                <p:oleObj name="Equation" r:id="rId10" imgW="123156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1450B1F-7154-4F05-8071-BDBB49DDE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7400" y="667131"/>
                        <a:ext cx="2252662" cy="469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8BB0D34-66F2-45A3-968D-5E3F5BC92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3734"/>
              </p:ext>
            </p:extLst>
          </p:nvPr>
        </p:nvGraphicFramePr>
        <p:xfrm>
          <a:off x="5875338" y="1194308"/>
          <a:ext cx="1219200" cy="59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2" imgW="368280" imgH="177480" progId="Equation.DSMT4">
                  <p:embed/>
                </p:oleObj>
              </mc:Choice>
              <mc:Fallback>
                <p:oleObj name="Equation" r:id="rId12" imgW="36828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8BB0D34-66F2-45A3-968D-5E3F5BC92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5338" y="1194308"/>
                        <a:ext cx="1219200" cy="598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EF77291-8890-4F9F-B435-BD8D7FFAF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18282"/>
              </p:ext>
            </p:extLst>
          </p:nvPr>
        </p:nvGraphicFramePr>
        <p:xfrm>
          <a:off x="5875338" y="667131"/>
          <a:ext cx="2252662" cy="46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4" imgW="1231560" imgH="253800" progId="Equation.DSMT4">
                  <p:embed/>
                </p:oleObj>
              </mc:Choice>
              <mc:Fallback>
                <p:oleObj name="Equation" r:id="rId14" imgW="12315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EF77291-8890-4F9F-B435-BD8D7FFAF7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5338" y="667131"/>
                        <a:ext cx="2252662" cy="469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976846D-3A55-4CFD-BAD5-C8006F006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57068"/>
              </p:ext>
            </p:extLst>
          </p:nvPr>
        </p:nvGraphicFramePr>
        <p:xfrm>
          <a:off x="5867400" y="2127250"/>
          <a:ext cx="26241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5" imgW="1434960" imgH="253800" progId="Equation.DSMT4">
                  <p:embed/>
                </p:oleObj>
              </mc:Choice>
              <mc:Fallback>
                <p:oleObj name="Equation" r:id="rId15" imgW="143496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976846D-3A55-4CFD-BAD5-C8006F006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7400" y="2127250"/>
                        <a:ext cx="262413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10E56E1-98FA-4403-A6B6-F702A15FB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09643"/>
              </p:ext>
            </p:extLst>
          </p:nvPr>
        </p:nvGraphicFramePr>
        <p:xfrm>
          <a:off x="5943600" y="2525712"/>
          <a:ext cx="11763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7" imgW="355320" imgH="177480" progId="Equation.DSMT4">
                  <p:embed/>
                </p:oleObj>
              </mc:Choice>
              <mc:Fallback>
                <p:oleObj name="Equation" r:id="rId17" imgW="35532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10E56E1-98FA-4403-A6B6-F702A15FB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43600" y="2525712"/>
                        <a:ext cx="1176337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8ABC0E4-A39C-4730-8025-8E292148AF68}"/>
              </a:ext>
            </a:extLst>
          </p:cNvPr>
          <p:cNvSpPr txBox="1">
            <a:spLocks/>
          </p:cNvSpPr>
          <p:nvPr/>
        </p:nvSpPr>
        <p:spPr>
          <a:xfrm>
            <a:off x="179554" y="4132261"/>
            <a:ext cx="8311984" cy="6683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In this equation, the sum isn’t fixed at 20.  It could be equal or less than 20.  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C55547-6598-49BA-AFDB-3095EC928AD5}"/>
              </a:ext>
            </a:extLst>
          </p:cNvPr>
          <p:cNvSpPr txBox="1">
            <a:spLocks/>
          </p:cNvSpPr>
          <p:nvPr/>
        </p:nvSpPr>
        <p:spPr>
          <a:xfrm>
            <a:off x="173375" y="4756952"/>
            <a:ext cx="8311984" cy="6683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You remember that last stick we also placed at the end?   It doesn’t have to be at the end anymore if the sum can be less.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4D3EBE3-0C81-4D3C-A8FA-7D0C6D7F3E76}"/>
              </a:ext>
            </a:extLst>
          </p:cNvPr>
          <p:cNvSpPr txBox="1">
            <a:spLocks/>
          </p:cNvSpPr>
          <p:nvPr/>
        </p:nvSpPr>
        <p:spPr>
          <a:xfrm>
            <a:off x="167196" y="5410200"/>
            <a:ext cx="8311984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Sum is 20, so 20 rocks.   4 variables, so 4 sticks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D315E72-31CA-413B-B985-4F13DE676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11861"/>
              </p:ext>
            </p:extLst>
          </p:nvPr>
        </p:nvGraphicFramePr>
        <p:xfrm>
          <a:off x="838200" y="5878513"/>
          <a:ext cx="13477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9" imgW="736560" imgH="253800" progId="Equation.DSMT4">
                  <p:embed/>
                </p:oleObj>
              </mc:Choice>
              <mc:Fallback>
                <p:oleObj name="Equation" r:id="rId19" imgW="73656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D315E72-31CA-413B-B985-4F13DE676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8200" y="5878513"/>
                        <a:ext cx="134778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EA454F8-CDE0-4266-BEB3-725A6C5D5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30890"/>
              </p:ext>
            </p:extLst>
          </p:nvPr>
        </p:nvGraphicFramePr>
        <p:xfrm>
          <a:off x="2185987" y="5832304"/>
          <a:ext cx="1507433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EA454F8-CDE0-4266-BEB3-725A6C5D5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85987" y="5832304"/>
                        <a:ext cx="1507433" cy="533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FB078-B7DF-4AE8-B76E-4D486F36DD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10600" cy="137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There are 4 girls and 10 guys standing in a line.  In how many ways can they be arranged if none of the girls are standing next to each other? Note:  Suppose all the boys are the same and all the girls are the same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16173-E869-45DD-8549-0083A17C7B28}"/>
              </a:ext>
            </a:extLst>
          </p:cNvPr>
          <p:cNvSpPr txBox="1">
            <a:spLocks/>
          </p:cNvSpPr>
          <p:nvPr/>
        </p:nvSpPr>
        <p:spPr>
          <a:xfrm>
            <a:off x="76200" y="1447800"/>
            <a:ext cx="8389797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1. Treat the boys as rocks, place the 10 boys down and count the spaces between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90E7E-C180-47ED-AEF6-E56A667D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38" y="3172751"/>
            <a:ext cx="418229" cy="7134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9511C8-6E86-4725-B87C-3CABDC142E01}"/>
              </a:ext>
            </a:extLst>
          </p:cNvPr>
          <p:cNvCxnSpPr>
            <a:cxnSpLocks/>
          </p:cNvCxnSpPr>
          <p:nvPr/>
        </p:nvCxnSpPr>
        <p:spPr>
          <a:xfrm>
            <a:off x="1219200" y="2986910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584F47-58D5-4583-BB59-FB02FA986BE4}"/>
              </a:ext>
            </a:extLst>
          </p:cNvPr>
          <p:cNvSpPr txBox="1">
            <a:spLocks/>
          </p:cNvSpPr>
          <p:nvPr/>
        </p:nvSpPr>
        <p:spPr>
          <a:xfrm>
            <a:off x="262801" y="3260126"/>
            <a:ext cx="8389797" cy="533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2. There are 11 spaces to place the 4 girls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B1E0ECA-D616-4FDF-8A45-A4BE7B397D03}"/>
              </a:ext>
            </a:extLst>
          </p:cNvPr>
          <p:cNvSpPr txBox="1">
            <a:spLocks/>
          </p:cNvSpPr>
          <p:nvPr/>
        </p:nvSpPr>
        <p:spPr>
          <a:xfrm>
            <a:off x="273686" y="4210484"/>
            <a:ext cx="8389797" cy="533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4. The number of ways to arrange them is 11c4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4C73311-EEE4-45BA-BB9D-5DB06BFD4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60655"/>
              </p:ext>
            </p:extLst>
          </p:nvPr>
        </p:nvGraphicFramePr>
        <p:xfrm>
          <a:off x="1174750" y="4810195"/>
          <a:ext cx="12398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4C73311-EEE4-45BA-BB9D-5DB06BFD4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4750" y="4810195"/>
                        <a:ext cx="123983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7225756-0B6F-4264-AE6C-80E4B44D5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966312"/>
              </p:ext>
            </p:extLst>
          </p:nvPr>
        </p:nvGraphicFramePr>
        <p:xfrm>
          <a:off x="2438400" y="4836391"/>
          <a:ext cx="914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7225756-0B6F-4264-AE6C-80E4B44D5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4836391"/>
                        <a:ext cx="9144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9345D24-4B73-40BE-9BE8-EEAFBB4E8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23610"/>
              </p:ext>
            </p:extLst>
          </p:nvPr>
        </p:nvGraphicFramePr>
        <p:xfrm>
          <a:off x="2076450" y="5282682"/>
          <a:ext cx="10112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9345D24-4B73-40BE-9BE8-EEAFBB4E8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6450" y="5282682"/>
                        <a:ext cx="101123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40CAD-AB33-4D57-9C97-3CDD47A31977}"/>
              </a:ext>
            </a:extLst>
          </p:cNvPr>
          <p:cNvGrpSpPr/>
          <p:nvPr/>
        </p:nvGrpSpPr>
        <p:grpSpPr>
          <a:xfrm>
            <a:off x="1543050" y="2235500"/>
            <a:ext cx="5879437" cy="816666"/>
            <a:chOff x="1543050" y="2235500"/>
            <a:chExt cx="5879437" cy="81666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579AD4-DE2D-41D5-8CA6-3E1BBE779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86600" y="2235500"/>
              <a:ext cx="335887" cy="8166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571C9B-DA88-41DD-AEF2-F9D07589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70650" y="2235500"/>
              <a:ext cx="335887" cy="8166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E2E7395-FC0A-429F-820A-E87FFA201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54700" y="2235500"/>
              <a:ext cx="335887" cy="8166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8EB07AD-7FD5-47DB-8BDE-13ABE6329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8750" y="2235500"/>
              <a:ext cx="335887" cy="81666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24FBC7C-88FF-4A85-9216-F2F597DA5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22800" y="2235500"/>
              <a:ext cx="335887" cy="81666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110723-5F13-4E9B-8C06-46489BA5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06850" y="2235500"/>
              <a:ext cx="335887" cy="8166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E64667B-BDEF-4549-B970-577E0D64E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90900" y="2235500"/>
              <a:ext cx="335887" cy="81666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D282E53-F498-4EC8-892F-2F7B2D556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74950" y="2235500"/>
              <a:ext cx="335887" cy="81666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DDDAB6A-2B0A-4176-8AC7-F7DE2C58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59000" y="2235500"/>
              <a:ext cx="335887" cy="81666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116F940-E9E3-4715-87AE-41DC697B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43050" y="2235500"/>
              <a:ext cx="335887" cy="816666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A67CD-4B44-4318-9C4E-BCA909FD4AD4}"/>
              </a:ext>
            </a:extLst>
          </p:cNvPr>
          <p:cNvCxnSpPr>
            <a:cxnSpLocks/>
          </p:cNvCxnSpPr>
          <p:nvPr/>
        </p:nvCxnSpPr>
        <p:spPr>
          <a:xfrm>
            <a:off x="1877785" y="2986910"/>
            <a:ext cx="206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D4E235-5B7D-4F77-BC9B-168ADC888F71}"/>
              </a:ext>
            </a:extLst>
          </p:cNvPr>
          <p:cNvCxnSpPr>
            <a:cxnSpLocks/>
          </p:cNvCxnSpPr>
          <p:nvPr/>
        </p:nvCxnSpPr>
        <p:spPr>
          <a:xfrm>
            <a:off x="2487386" y="3034850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8956BD-EBBC-4CAB-94F0-939DBF12B98C}"/>
              </a:ext>
            </a:extLst>
          </p:cNvPr>
          <p:cNvCxnSpPr>
            <a:cxnSpLocks/>
          </p:cNvCxnSpPr>
          <p:nvPr/>
        </p:nvCxnSpPr>
        <p:spPr>
          <a:xfrm>
            <a:off x="3145971" y="3034850"/>
            <a:ext cx="206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B6AD8A-7232-4171-97D3-751DA7BD74D1}"/>
              </a:ext>
            </a:extLst>
          </p:cNvPr>
          <p:cNvCxnSpPr>
            <a:cxnSpLocks/>
          </p:cNvCxnSpPr>
          <p:nvPr/>
        </p:nvCxnSpPr>
        <p:spPr>
          <a:xfrm>
            <a:off x="3706586" y="3048000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3DE174-C034-4261-8850-B095F1F2188C}"/>
              </a:ext>
            </a:extLst>
          </p:cNvPr>
          <p:cNvCxnSpPr>
            <a:cxnSpLocks/>
          </p:cNvCxnSpPr>
          <p:nvPr/>
        </p:nvCxnSpPr>
        <p:spPr>
          <a:xfrm>
            <a:off x="4365171" y="3048000"/>
            <a:ext cx="206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6511B1-B805-4814-9797-60BF94396244}"/>
              </a:ext>
            </a:extLst>
          </p:cNvPr>
          <p:cNvCxnSpPr>
            <a:cxnSpLocks/>
          </p:cNvCxnSpPr>
          <p:nvPr/>
        </p:nvCxnSpPr>
        <p:spPr>
          <a:xfrm>
            <a:off x="4953000" y="3048000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318274-1F67-4760-AEA3-F2D47A7F0E41}"/>
              </a:ext>
            </a:extLst>
          </p:cNvPr>
          <p:cNvCxnSpPr>
            <a:cxnSpLocks/>
          </p:cNvCxnSpPr>
          <p:nvPr/>
        </p:nvCxnSpPr>
        <p:spPr>
          <a:xfrm>
            <a:off x="5611585" y="3048000"/>
            <a:ext cx="206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0C3B82-130C-4705-8010-793F621BF4DF}"/>
              </a:ext>
            </a:extLst>
          </p:cNvPr>
          <p:cNvCxnSpPr>
            <a:cxnSpLocks/>
          </p:cNvCxnSpPr>
          <p:nvPr/>
        </p:nvCxnSpPr>
        <p:spPr>
          <a:xfrm>
            <a:off x="6172200" y="3048000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05AB13-1980-4674-8495-DCC11EBD7E32}"/>
              </a:ext>
            </a:extLst>
          </p:cNvPr>
          <p:cNvCxnSpPr>
            <a:cxnSpLocks/>
          </p:cNvCxnSpPr>
          <p:nvPr/>
        </p:nvCxnSpPr>
        <p:spPr>
          <a:xfrm>
            <a:off x="6830785" y="3048000"/>
            <a:ext cx="206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ECEE00-0BD8-4892-A471-18E28FDB30D3}"/>
              </a:ext>
            </a:extLst>
          </p:cNvPr>
          <p:cNvCxnSpPr>
            <a:cxnSpLocks/>
          </p:cNvCxnSpPr>
          <p:nvPr/>
        </p:nvCxnSpPr>
        <p:spPr>
          <a:xfrm>
            <a:off x="7422487" y="3048000"/>
            <a:ext cx="206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2E45600A-F74A-42EB-BF2A-D6F1E7F7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3200400"/>
            <a:ext cx="418229" cy="7134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9EE2EE-20CD-4902-9133-15E310EB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962" y="3228049"/>
            <a:ext cx="418229" cy="7134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BE990FF-7E62-4067-B8DC-4DEA72FAE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3228049"/>
            <a:ext cx="418229" cy="7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1734-6D39-4FEB-B918-A6DDDACB21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37886"/>
            <a:ext cx="7467600" cy="63341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that: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3937322-C95B-4514-B952-3577E61A2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76200"/>
          <a:ext cx="468021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1688760" imgH="228600" progId="Equation.DSMT4">
                  <p:embed/>
                </p:oleObj>
              </mc:Choice>
              <mc:Fallback>
                <p:oleObj name="Equation" r:id="rId4" imgW="16887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3937322-C95B-4514-B952-3577E61A2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76200"/>
                        <a:ext cx="4680218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07F98-EDD7-4841-9296-6E62227368E0}"/>
              </a:ext>
            </a:extLst>
          </p:cNvPr>
          <p:cNvSpPr txBox="1">
            <a:spLocks/>
          </p:cNvSpPr>
          <p:nvPr/>
        </p:nvSpPr>
        <p:spPr>
          <a:xfrm>
            <a:off x="322943" y="832985"/>
            <a:ext cx="4706257" cy="633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How many different triples of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A9ED377-E801-47E1-8102-F0471542B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709613"/>
          <a:ext cx="190023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685800" imgH="253800" progId="Equation.DSMT4">
                  <p:embed/>
                </p:oleObj>
              </mc:Choice>
              <mc:Fallback>
                <p:oleObj name="Equation" r:id="rId6" imgW="6858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9ED377-E801-47E1-8102-F0471542B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709613"/>
                        <a:ext cx="1900237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B725C-F968-449C-8200-DC5A08293E82}"/>
              </a:ext>
            </a:extLst>
          </p:cNvPr>
          <p:cNvSpPr txBox="1">
            <a:spLocks/>
          </p:cNvSpPr>
          <p:nvPr/>
        </p:nvSpPr>
        <p:spPr>
          <a:xfrm>
            <a:off x="6548437" y="832985"/>
            <a:ext cx="2057400" cy="633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are possible?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978C7-A422-4BBE-92C0-77E701E759C8}"/>
              </a:ext>
            </a:extLst>
          </p:cNvPr>
          <p:cNvSpPr txBox="1">
            <a:spLocks/>
          </p:cNvSpPr>
          <p:nvPr/>
        </p:nvSpPr>
        <p:spPr>
          <a:xfrm>
            <a:off x="297003" y="1371600"/>
            <a:ext cx="8389797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1. What this question is really asking is: you have 3 terms, each ranging from 0 to 5.  The 3</a:t>
            </a:r>
            <a:r>
              <a:rPr lang="en-CA" sz="2000" baseline="30000" dirty="0">
                <a:solidFill>
                  <a:srgbClr val="FF0000"/>
                </a:solidFill>
              </a:rPr>
              <a:t>rd</a:t>
            </a:r>
            <a:r>
              <a:rPr lang="en-CA" sz="2000" dirty="0">
                <a:solidFill>
                  <a:srgbClr val="FF0000"/>
                </a:solidFill>
              </a:rPr>
              <a:t> must be equal or greater than the 2</a:t>
            </a:r>
            <a:r>
              <a:rPr lang="en-CA" sz="2000" baseline="30000" dirty="0">
                <a:solidFill>
                  <a:srgbClr val="FF0000"/>
                </a:solidFill>
              </a:rPr>
              <a:t>nd</a:t>
            </a:r>
            <a:r>
              <a:rPr lang="en-CA" sz="2000" dirty="0">
                <a:solidFill>
                  <a:srgbClr val="FF0000"/>
                </a:solidFill>
              </a:rPr>
              <a:t> term.  The 2</a:t>
            </a:r>
            <a:r>
              <a:rPr lang="en-CA" sz="2000" baseline="30000" dirty="0">
                <a:solidFill>
                  <a:srgbClr val="FF0000"/>
                </a:solidFill>
              </a:rPr>
              <a:t>nd</a:t>
            </a:r>
            <a:r>
              <a:rPr lang="en-CA" sz="2000" dirty="0">
                <a:solidFill>
                  <a:srgbClr val="FF0000"/>
                </a:solidFill>
              </a:rPr>
              <a:t> term must be greater or equal to the 3</a:t>
            </a:r>
            <a:r>
              <a:rPr lang="en-CA" sz="2000" baseline="30000" dirty="0">
                <a:solidFill>
                  <a:srgbClr val="FF0000"/>
                </a:solidFill>
              </a:rPr>
              <a:t>rd</a:t>
            </a:r>
            <a:r>
              <a:rPr lang="en-CA" sz="2000" dirty="0">
                <a:solidFill>
                  <a:srgbClr val="FF0000"/>
                </a:solidFill>
              </a:rPr>
              <a:t> term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7F94EF3D-9941-4BF4-B5F2-6096F3B6A97E}"/>
              </a:ext>
            </a:extLst>
          </p:cNvPr>
          <p:cNvSpPr txBox="1">
            <a:spLocks/>
          </p:cNvSpPr>
          <p:nvPr/>
        </p:nvSpPr>
        <p:spPr>
          <a:xfrm>
            <a:off x="297003" y="2362200"/>
            <a:ext cx="8389797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2.  Use the sticks and stones method for this.  Numbers range from 0 to 5, so 5 rocks 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2D2E258-EB79-4862-A948-6C94D75D58C2}"/>
              </a:ext>
            </a:extLst>
          </p:cNvPr>
          <p:cNvSpPr/>
          <p:nvPr/>
        </p:nvSpPr>
        <p:spPr>
          <a:xfrm>
            <a:off x="1909878" y="5897327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27F80C-7FC4-49A0-8FA6-3E4740B8071C}"/>
              </a:ext>
            </a:extLst>
          </p:cNvPr>
          <p:cNvSpPr/>
          <p:nvPr/>
        </p:nvSpPr>
        <p:spPr>
          <a:xfrm>
            <a:off x="2671878" y="5897327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E1F9CDF-E4B3-43AE-AFE3-C62050805EAC}"/>
              </a:ext>
            </a:extLst>
          </p:cNvPr>
          <p:cNvSpPr/>
          <p:nvPr/>
        </p:nvSpPr>
        <p:spPr>
          <a:xfrm>
            <a:off x="3510078" y="5897327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6A8E4F2-B3CA-47A7-A649-5F721446646F}"/>
              </a:ext>
            </a:extLst>
          </p:cNvPr>
          <p:cNvSpPr/>
          <p:nvPr/>
        </p:nvSpPr>
        <p:spPr>
          <a:xfrm>
            <a:off x="4272078" y="5897327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A2C7827-913B-46FD-BC0A-DC95A893E80D}"/>
              </a:ext>
            </a:extLst>
          </p:cNvPr>
          <p:cNvSpPr/>
          <p:nvPr/>
        </p:nvSpPr>
        <p:spPr>
          <a:xfrm>
            <a:off x="5034078" y="5897327"/>
            <a:ext cx="381000" cy="415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3D73BC71-B685-4CE3-9E33-3004326CC6EA}"/>
              </a:ext>
            </a:extLst>
          </p:cNvPr>
          <p:cNvSpPr txBox="1">
            <a:spLocks/>
          </p:cNvSpPr>
          <p:nvPr/>
        </p:nvSpPr>
        <p:spPr>
          <a:xfrm>
            <a:off x="304801" y="3124200"/>
            <a:ext cx="4724400" cy="5334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3.  You have 3 values, so 3 sticks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834FB49-23EC-4221-9953-00EFD2250C44}"/>
              </a:ext>
            </a:extLst>
          </p:cNvPr>
          <p:cNvSpPr/>
          <p:nvPr/>
        </p:nvSpPr>
        <p:spPr>
          <a:xfrm>
            <a:off x="1276177" y="5706478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FD9B3E-B78F-4C5F-8B98-900834093B02}"/>
              </a:ext>
            </a:extLst>
          </p:cNvPr>
          <p:cNvSpPr/>
          <p:nvPr/>
        </p:nvSpPr>
        <p:spPr>
          <a:xfrm>
            <a:off x="1474768" y="5703225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482D18D-9C51-4E00-91D9-811F868CFC19}"/>
              </a:ext>
            </a:extLst>
          </p:cNvPr>
          <p:cNvSpPr/>
          <p:nvPr/>
        </p:nvSpPr>
        <p:spPr>
          <a:xfrm>
            <a:off x="1066800" y="5703225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7E064733-68F5-4F66-866C-5A6944E2C710}"/>
              </a:ext>
            </a:extLst>
          </p:cNvPr>
          <p:cNvSpPr txBox="1">
            <a:spLocks/>
          </p:cNvSpPr>
          <p:nvPr/>
        </p:nvSpPr>
        <p:spPr>
          <a:xfrm>
            <a:off x="304800" y="3581399"/>
            <a:ext cx="7162800" cy="5334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3. Suppose this is where you place your sticks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766D3E9-F837-44BA-AEC8-6BF3A034EE22}"/>
              </a:ext>
            </a:extLst>
          </p:cNvPr>
          <p:cNvSpPr/>
          <p:nvPr/>
        </p:nvSpPr>
        <p:spPr>
          <a:xfrm>
            <a:off x="3145425" y="5745847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7E01DD3-838E-4D07-A2EC-53F1983E2E90}"/>
              </a:ext>
            </a:extLst>
          </p:cNvPr>
          <p:cNvSpPr/>
          <p:nvPr/>
        </p:nvSpPr>
        <p:spPr>
          <a:xfrm>
            <a:off x="3327834" y="5745847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1C9079-8AD2-4FA7-8CBC-009149AD6922}"/>
              </a:ext>
            </a:extLst>
          </p:cNvPr>
          <p:cNvSpPr/>
          <p:nvPr/>
        </p:nvSpPr>
        <p:spPr>
          <a:xfrm>
            <a:off x="1738430" y="5703224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3503452A-8FEA-4817-9166-B9A7685EC3D4}"/>
              </a:ext>
            </a:extLst>
          </p:cNvPr>
          <p:cNvSpPr txBox="1">
            <a:spLocks/>
          </p:cNvSpPr>
          <p:nvPr/>
        </p:nvSpPr>
        <p:spPr>
          <a:xfrm>
            <a:off x="304800" y="3962399"/>
            <a:ext cx="7162800" cy="5334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Your 3 numbers will be 0, 2 , 2 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1B5351-0A1C-414A-B760-151681118B7C}"/>
              </a:ext>
            </a:extLst>
          </p:cNvPr>
          <p:cNvSpPr/>
          <p:nvPr/>
        </p:nvSpPr>
        <p:spPr>
          <a:xfrm>
            <a:off x="3990498" y="5745846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F8E65EE-1238-4FD9-BF1F-EE8E47FDE62C}"/>
              </a:ext>
            </a:extLst>
          </p:cNvPr>
          <p:cNvSpPr/>
          <p:nvPr/>
        </p:nvSpPr>
        <p:spPr>
          <a:xfrm>
            <a:off x="4764328" y="5745845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54F40C4-6A13-4DA5-A522-732E00D2CAA0}"/>
              </a:ext>
            </a:extLst>
          </p:cNvPr>
          <p:cNvSpPr/>
          <p:nvPr/>
        </p:nvSpPr>
        <p:spPr>
          <a:xfrm>
            <a:off x="5538159" y="5745845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3C00E342-A137-4134-86A5-226EDC4773FA}"/>
              </a:ext>
            </a:extLst>
          </p:cNvPr>
          <p:cNvSpPr txBox="1">
            <a:spLocks/>
          </p:cNvSpPr>
          <p:nvPr/>
        </p:nvSpPr>
        <p:spPr>
          <a:xfrm>
            <a:off x="381000" y="4343400"/>
            <a:ext cx="7162800" cy="5334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Your 3 numbers will be 3, 4 , 5 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016FA96-DDB0-403D-9D61-38A633CBE0F8}"/>
              </a:ext>
            </a:extLst>
          </p:cNvPr>
          <p:cNvSpPr/>
          <p:nvPr/>
        </p:nvSpPr>
        <p:spPr>
          <a:xfrm>
            <a:off x="2540957" y="5749472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0BCE693-4986-48C8-98C8-86967A22B120}"/>
              </a:ext>
            </a:extLst>
          </p:cNvPr>
          <p:cNvSpPr/>
          <p:nvPr/>
        </p:nvSpPr>
        <p:spPr>
          <a:xfrm>
            <a:off x="3244845" y="5758543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D17FAAC-A7E6-4F54-B9CD-DAF47E47EA16}"/>
              </a:ext>
            </a:extLst>
          </p:cNvPr>
          <p:cNvSpPr/>
          <p:nvPr/>
        </p:nvSpPr>
        <p:spPr>
          <a:xfrm>
            <a:off x="2369433" y="5745845"/>
            <a:ext cx="81253" cy="718457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45C22CDF-DE31-45CB-B421-0AED3F6288C9}"/>
              </a:ext>
            </a:extLst>
          </p:cNvPr>
          <p:cNvSpPr txBox="1">
            <a:spLocks/>
          </p:cNvSpPr>
          <p:nvPr/>
        </p:nvSpPr>
        <p:spPr>
          <a:xfrm>
            <a:off x="381000" y="4724399"/>
            <a:ext cx="7162800" cy="5334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Your 3 numbers will be 1, 1 , 2 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32B9F205-1B9F-4902-BF72-03866CF76211}"/>
              </a:ext>
            </a:extLst>
          </p:cNvPr>
          <p:cNvSpPr txBox="1">
            <a:spLocks/>
          </p:cNvSpPr>
          <p:nvPr/>
        </p:nvSpPr>
        <p:spPr>
          <a:xfrm>
            <a:off x="4724400" y="4086645"/>
            <a:ext cx="3657600" cy="7139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The number of ways to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choose your 3 values will be: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id="{2881FD6E-D3B1-46C7-87E2-8EDF6BAD5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18938"/>
              </p:ext>
            </p:extLst>
          </p:nvPr>
        </p:nvGraphicFramePr>
        <p:xfrm>
          <a:off x="5334000" y="4827092"/>
          <a:ext cx="1011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117" name="Object 116">
                        <a:extLst>
                          <a:ext uri="{FF2B5EF4-FFF2-40B4-BE49-F238E27FC236}">
                            <a16:creationId xmlns:a16="http://schemas.microsoft.com/office/drawing/2014/main" id="{2881FD6E-D3B1-46C7-87E2-8EDF6BAD5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0" y="4827092"/>
                        <a:ext cx="1011238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>
            <a:extLst>
              <a:ext uri="{FF2B5EF4-FFF2-40B4-BE49-F238E27FC236}">
                <a16:creationId xmlns:a16="http://schemas.microsoft.com/office/drawing/2014/main" id="{084E7E06-2EBF-492C-8D96-B3906FD0F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78503"/>
              </p:ext>
            </p:extLst>
          </p:nvPr>
        </p:nvGraphicFramePr>
        <p:xfrm>
          <a:off x="6313661" y="4901781"/>
          <a:ext cx="4889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118" name="Object 117">
                        <a:extLst>
                          <a:ext uri="{FF2B5EF4-FFF2-40B4-BE49-F238E27FC236}">
                            <a16:creationId xmlns:a16="http://schemas.microsoft.com/office/drawing/2014/main" id="{084E7E06-2EBF-492C-8D96-B3906FD0F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13661" y="4901781"/>
                        <a:ext cx="48895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6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5" grpId="0" animBg="1"/>
      <p:bldP spid="82" grpId="0" animBg="1"/>
      <p:bldP spid="88" grpId="0" animBg="1"/>
      <p:bldP spid="89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2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AD2D-42EF-4414-9D5C-4B2ABE8549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12192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Suppose you have 10 chairs in a row and you want to put a plant on 3 of the chairs.  How many ways can you place the plants on the chair?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AF80F-5DDD-4641-9308-B1C947619F88}"/>
              </a:ext>
            </a:extLst>
          </p:cNvPr>
          <p:cNvGrpSpPr/>
          <p:nvPr/>
        </p:nvGrpSpPr>
        <p:grpSpPr>
          <a:xfrm>
            <a:off x="4572000" y="2057400"/>
            <a:ext cx="571500" cy="762000"/>
            <a:chOff x="4305300" y="3733800"/>
            <a:chExt cx="571500" cy="762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E6B138-46BE-45C3-BEA0-B7227542793D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5774F4-1128-4083-8FEF-95CC86B97E49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9DF2841-FEF2-4AED-8327-B2319CE04080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471798D-9AAA-42B3-A0F2-C95CEAAEF2AD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69D46D8-467B-44C6-878F-42300008B02D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FF147C7-A183-449B-87B7-BFFB5957C0D2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EF6B0B-E719-478E-A2BB-950C70C592B4}"/>
              </a:ext>
            </a:extLst>
          </p:cNvPr>
          <p:cNvGrpSpPr/>
          <p:nvPr/>
        </p:nvGrpSpPr>
        <p:grpSpPr>
          <a:xfrm>
            <a:off x="5368323" y="2057400"/>
            <a:ext cx="571500" cy="762000"/>
            <a:chOff x="4305300" y="3733800"/>
            <a:chExt cx="571500" cy="762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343F8E1-3050-49EE-9EBC-2FF807F939C9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4644B9-CC2E-4F67-B7E0-E30569EA9DBB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BD8A49-AD2C-4357-9EDB-42354BB33605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2AD220-8249-4549-8C19-57B26237DC30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183AB23-50C6-48E5-8227-42D012F37AAD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61E9E82-47A0-4F42-8BC4-C89409F0046E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7BA082-D0AB-43D8-9338-89966950E62D}"/>
              </a:ext>
            </a:extLst>
          </p:cNvPr>
          <p:cNvGrpSpPr/>
          <p:nvPr/>
        </p:nvGrpSpPr>
        <p:grpSpPr>
          <a:xfrm>
            <a:off x="6164646" y="2057400"/>
            <a:ext cx="571500" cy="762000"/>
            <a:chOff x="4305300" y="3733800"/>
            <a:chExt cx="571500" cy="7620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F8321FC-3FDA-4301-8448-FB3BE096B2B7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8C4C13F-C29B-43A1-A467-1A7864D995AF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4A29548-450B-4012-93D3-FB3EA0D13B99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F31C4AD-17A6-47A4-BD80-FBBF939FE605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C9702F5-EE8D-43A9-AB13-D084A2C1B78A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F09D74-8EB9-464E-A70D-4A905607577C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9EFAD9-7DF2-4ADC-87FE-00631B657903}"/>
              </a:ext>
            </a:extLst>
          </p:cNvPr>
          <p:cNvGrpSpPr/>
          <p:nvPr/>
        </p:nvGrpSpPr>
        <p:grpSpPr>
          <a:xfrm>
            <a:off x="6960969" y="2057400"/>
            <a:ext cx="571500" cy="762000"/>
            <a:chOff x="4305300" y="3733800"/>
            <a:chExt cx="571500" cy="762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371294E-8D87-4715-814A-3CF34EDF4FAF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B8B6D30-199A-43B3-A635-C398D1575BAE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EDA0219-9C4D-4B1F-BB86-8FE9B401C995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CFE7D59-9DF3-473D-8099-0A48F8BC2CFC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FE50639-0353-442C-B578-D1DD1FB34BB1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EB57-4E57-42D2-892E-2423507C66DB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30AE3A-D15E-47E2-90C5-6C9DA9242343}"/>
              </a:ext>
            </a:extLst>
          </p:cNvPr>
          <p:cNvGrpSpPr/>
          <p:nvPr/>
        </p:nvGrpSpPr>
        <p:grpSpPr>
          <a:xfrm>
            <a:off x="7757292" y="2057400"/>
            <a:ext cx="571500" cy="762000"/>
            <a:chOff x="4305300" y="3733800"/>
            <a:chExt cx="571500" cy="762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8F011AA-8F9A-4B54-9D54-79825D42433D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E5ABA85-1B0B-4090-BE8D-CB9AAA76F978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A3E4875-3919-4062-8A61-683D07FA0E5A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D2924B6-E5CF-4A95-B41F-974F9E99D01F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DD57904-2F77-45C4-BD98-7B66AD1521F6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423FE82-22A8-4E63-BEBE-4E5444484C18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B4C738-12B4-46AA-A545-608CDD6CD3EE}"/>
              </a:ext>
            </a:extLst>
          </p:cNvPr>
          <p:cNvGrpSpPr/>
          <p:nvPr/>
        </p:nvGrpSpPr>
        <p:grpSpPr>
          <a:xfrm>
            <a:off x="627962" y="2057400"/>
            <a:ext cx="571500" cy="762000"/>
            <a:chOff x="4305300" y="3733800"/>
            <a:chExt cx="571500" cy="762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EC8333B-64E5-417D-9135-AFD9D92949BA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AF61D64-9509-4ADD-9C34-EC197BDAA7E9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394334E-392B-4610-9A74-F378F2DCA977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080EB08-BD3B-4032-9638-93D62E0A3B2A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8C8C53A-BF01-44D5-B7BB-853A84C4C639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47DAFA5-022E-4600-8332-B32629223205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65E5A3-6530-4035-98B5-CF8457FB4577}"/>
              </a:ext>
            </a:extLst>
          </p:cNvPr>
          <p:cNvGrpSpPr/>
          <p:nvPr/>
        </p:nvGrpSpPr>
        <p:grpSpPr>
          <a:xfrm>
            <a:off x="1424285" y="2057400"/>
            <a:ext cx="571500" cy="762000"/>
            <a:chOff x="4305300" y="3733800"/>
            <a:chExt cx="571500" cy="76200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5B6FDB-E19C-42B9-9C1B-4302119C0A46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C242A4-F6FC-44DB-9910-09A535552AB0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EA8B603-5E87-4567-B9A8-B98679BA9CA9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F2A19B46-75D3-424D-979B-F85B72256338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26250E8-C57F-4F0B-872B-4AFEC6349ADC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218FCC2-910C-4791-8DB6-D4D1EFA83A7D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C92210-52D7-4B19-AC54-202371C49EBE}"/>
              </a:ext>
            </a:extLst>
          </p:cNvPr>
          <p:cNvGrpSpPr/>
          <p:nvPr/>
        </p:nvGrpSpPr>
        <p:grpSpPr>
          <a:xfrm>
            <a:off x="2220608" y="2057400"/>
            <a:ext cx="571500" cy="762000"/>
            <a:chOff x="4305300" y="3733800"/>
            <a:chExt cx="571500" cy="7620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45B81CF-7CBD-4AF1-BFBD-549935AFF751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7575C8F-ECB7-44AB-8D2B-007A059B3413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6C137F5-ACDF-439D-AE77-C0BEDFC2497C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5BB0635-7202-4697-8A9A-37DC40F9270B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8A9CF44-A083-4B56-A150-401A426C3803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D95E91B9-86EF-4AE2-95F1-16BB7114D599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DECCDE-1301-4572-8041-7192703081DE}"/>
              </a:ext>
            </a:extLst>
          </p:cNvPr>
          <p:cNvGrpSpPr/>
          <p:nvPr/>
        </p:nvGrpSpPr>
        <p:grpSpPr>
          <a:xfrm>
            <a:off x="3016931" y="2057400"/>
            <a:ext cx="571500" cy="762000"/>
            <a:chOff x="4305300" y="3733800"/>
            <a:chExt cx="571500" cy="76200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433D784-CF84-4D90-A2BD-8FF7C01A5148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D6FC40EE-D39A-47EA-8886-84B195546857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BC055D72-416D-4CC4-8F08-E50C0FCEE778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C73CF57-7428-4B71-B1F3-41D99CA57FB3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44068B35-D557-4146-BA36-73E59687826B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F79E620-CE5E-44A3-BA63-1DB7D82B5E28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90F68ED-E20D-432D-8A15-533705F72765}"/>
              </a:ext>
            </a:extLst>
          </p:cNvPr>
          <p:cNvGrpSpPr/>
          <p:nvPr/>
        </p:nvGrpSpPr>
        <p:grpSpPr>
          <a:xfrm>
            <a:off x="3813254" y="2057400"/>
            <a:ext cx="571500" cy="762000"/>
            <a:chOff x="4305300" y="3733800"/>
            <a:chExt cx="571500" cy="762000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010AF40F-467D-4D3C-8D9E-708953BB8E08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F7EF6E4-8FBA-44EB-B50F-7B9C19E79389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DB024F7-EF9F-4829-A14B-E00B03EA2DBF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2C17C92-18A9-4F32-B75C-4F6C10314451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7F17082-8CDD-4F1F-87F2-D0BA09D1D83C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156F6DF-C815-4642-9A42-E7CC1B160E20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3DEADB-1DF9-4D99-9747-383D1F1EA560}"/>
              </a:ext>
            </a:extLst>
          </p:cNvPr>
          <p:cNvGrpSpPr/>
          <p:nvPr/>
        </p:nvGrpSpPr>
        <p:grpSpPr>
          <a:xfrm>
            <a:off x="3771876" y="1143000"/>
            <a:ext cx="312421" cy="609600"/>
            <a:chOff x="3813254" y="4267200"/>
            <a:chExt cx="312421" cy="609600"/>
          </a:xfrm>
        </p:grpSpPr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27107757-9FE4-48F5-9B56-98DEECB4459A}"/>
                </a:ext>
              </a:extLst>
            </p:cNvPr>
            <p:cNvSpPr/>
            <p:nvPr/>
          </p:nvSpPr>
          <p:spPr>
            <a:xfrm flipV="1">
              <a:off x="3813255" y="4648200"/>
              <a:ext cx="301546" cy="2286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606C74D-B5AD-4078-8293-712B1BBA456E}"/>
                </a:ext>
              </a:extLst>
            </p:cNvPr>
            <p:cNvSpPr/>
            <p:nvPr/>
          </p:nvSpPr>
          <p:spPr>
            <a:xfrm>
              <a:off x="3927554" y="4446013"/>
              <a:ext cx="62382" cy="218908"/>
            </a:xfrm>
            <a:custGeom>
              <a:avLst/>
              <a:gdLst>
                <a:gd name="connsiteX0" fmla="*/ 62382 w 62382"/>
                <a:gd name="connsiteY0" fmla="*/ 0 h 218908"/>
                <a:gd name="connsiteX1" fmla="*/ 813 w 62382"/>
                <a:gd name="connsiteY1" fmla="*/ 75249 h 218908"/>
                <a:gd name="connsiteX2" fmla="*/ 32738 w 62382"/>
                <a:gd name="connsiteY2" fmla="*/ 218908 h 2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" h="218908">
                  <a:moveTo>
                    <a:pt x="62382" y="0"/>
                  </a:moveTo>
                  <a:cubicBezTo>
                    <a:pt x="34068" y="19382"/>
                    <a:pt x="5754" y="38764"/>
                    <a:pt x="813" y="75249"/>
                  </a:cubicBezTo>
                  <a:cubicBezTo>
                    <a:pt x="-4128" y="111734"/>
                    <a:pt x="14305" y="165321"/>
                    <a:pt x="32738" y="21890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Sun 81">
              <a:extLst>
                <a:ext uri="{FF2B5EF4-FFF2-40B4-BE49-F238E27FC236}">
                  <a16:creationId xmlns:a16="http://schemas.microsoft.com/office/drawing/2014/main" id="{A9CD10FF-325D-4F1C-82CA-2B4E9D74C376}"/>
                </a:ext>
              </a:extLst>
            </p:cNvPr>
            <p:cNvSpPr/>
            <p:nvPr/>
          </p:nvSpPr>
          <p:spPr>
            <a:xfrm>
              <a:off x="3813254" y="4267200"/>
              <a:ext cx="312421" cy="3048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DBECEA1-9DF1-48A8-968C-2B659F56F89F}"/>
              </a:ext>
            </a:extLst>
          </p:cNvPr>
          <p:cNvGrpSpPr/>
          <p:nvPr/>
        </p:nvGrpSpPr>
        <p:grpSpPr>
          <a:xfrm>
            <a:off x="4364604" y="1143000"/>
            <a:ext cx="312421" cy="609600"/>
            <a:chOff x="3813254" y="4267200"/>
            <a:chExt cx="312421" cy="609600"/>
          </a:xfrm>
        </p:grpSpPr>
        <p:sp>
          <p:nvSpPr>
            <p:cNvPr id="85" name="Trapezoid 84">
              <a:extLst>
                <a:ext uri="{FF2B5EF4-FFF2-40B4-BE49-F238E27FC236}">
                  <a16:creationId xmlns:a16="http://schemas.microsoft.com/office/drawing/2014/main" id="{D644181B-6ED1-4990-AE4F-D568B70C6CC3}"/>
                </a:ext>
              </a:extLst>
            </p:cNvPr>
            <p:cNvSpPr/>
            <p:nvPr/>
          </p:nvSpPr>
          <p:spPr>
            <a:xfrm flipV="1">
              <a:off x="3813255" y="4648200"/>
              <a:ext cx="301546" cy="2286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9D90541-5677-4977-9855-0451836436FE}"/>
                </a:ext>
              </a:extLst>
            </p:cNvPr>
            <p:cNvSpPr/>
            <p:nvPr/>
          </p:nvSpPr>
          <p:spPr>
            <a:xfrm>
              <a:off x="3927554" y="4446013"/>
              <a:ext cx="62382" cy="218908"/>
            </a:xfrm>
            <a:custGeom>
              <a:avLst/>
              <a:gdLst>
                <a:gd name="connsiteX0" fmla="*/ 62382 w 62382"/>
                <a:gd name="connsiteY0" fmla="*/ 0 h 218908"/>
                <a:gd name="connsiteX1" fmla="*/ 813 w 62382"/>
                <a:gd name="connsiteY1" fmla="*/ 75249 h 218908"/>
                <a:gd name="connsiteX2" fmla="*/ 32738 w 62382"/>
                <a:gd name="connsiteY2" fmla="*/ 218908 h 2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" h="218908">
                  <a:moveTo>
                    <a:pt x="62382" y="0"/>
                  </a:moveTo>
                  <a:cubicBezTo>
                    <a:pt x="34068" y="19382"/>
                    <a:pt x="5754" y="38764"/>
                    <a:pt x="813" y="75249"/>
                  </a:cubicBezTo>
                  <a:cubicBezTo>
                    <a:pt x="-4128" y="111734"/>
                    <a:pt x="14305" y="165321"/>
                    <a:pt x="32738" y="21890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Sun 86">
              <a:extLst>
                <a:ext uri="{FF2B5EF4-FFF2-40B4-BE49-F238E27FC236}">
                  <a16:creationId xmlns:a16="http://schemas.microsoft.com/office/drawing/2014/main" id="{AB6253AC-73C6-4925-BC30-939D89259A64}"/>
                </a:ext>
              </a:extLst>
            </p:cNvPr>
            <p:cNvSpPr/>
            <p:nvPr/>
          </p:nvSpPr>
          <p:spPr>
            <a:xfrm>
              <a:off x="3813254" y="4267200"/>
              <a:ext cx="312421" cy="3048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34B5244-1CE3-4237-B4AD-90F540A8313D}"/>
              </a:ext>
            </a:extLst>
          </p:cNvPr>
          <p:cNvGrpSpPr/>
          <p:nvPr/>
        </p:nvGrpSpPr>
        <p:grpSpPr>
          <a:xfrm>
            <a:off x="4957332" y="1143000"/>
            <a:ext cx="312421" cy="609600"/>
            <a:chOff x="3813254" y="4267200"/>
            <a:chExt cx="312421" cy="609600"/>
          </a:xfrm>
        </p:grpSpPr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E8D774E2-4946-49E6-B2D0-C13CF308419B}"/>
                </a:ext>
              </a:extLst>
            </p:cNvPr>
            <p:cNvSpPr/>
            <p:nvPr/>
          </p:nvSpPr>
          <p:spPr>
            <a:xfrm flipV="1">
              <a:off x="3813255" y="4648200"/>
              <a:ext cx="301546" cy="2286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4A9607D-A29B-4FA3-BA29-0C092B1F181E}"/>
                </a:ext>
              </a:extLst>
            </p:cNvPr>
            <p:cNvSpPr/>
            <p:nvPr/>
          </p:nvSpPr>
          <p:spPr>
            <a:xfrm>
              <a:off x="3927554" y="4446013"/>
              <a:ext cx="62382" cy="218908"/>
            </a:xfrm>
            <a:custGeom>
              <a:avLst/>
              <a:gdLst>
                <a:gd name="connsiteX0" fmla="*/ 62382 w 62382"/>
                <a:gd name="connsiteY0" fmla="*/ 0 h 218908"/>
                <a:gd name="connsiteX1" fmla="*/ 813 w 62382"/>
                <a:gd name="connsiteY1" fmla="*/ 75249 h 218908"/>
                <a:gd name="connsiteX2" fmla="*/ 32738 w 62382"/>
                <a:gd name="connsiteY2" fmla="*/ 218908 h 2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" h="218908">
                  <a:moveTo>
                    <a:pt x="62382" y="0"/>
                  </a:moveTo>
                  <a:cubicBezTo>
                    <a:pt x="34068" y="19382"/>
                    <a:pt x="5754" y="38764"/>
                    <a:pt x="813" y="75249"/>
                  </a:cubicBezTo>
                  <a:cubicBezTo>
                    <a:pt x="-4128" y="111734"/>
                    <a:pt x="14305" y="165321"/>
                    <a:pt x="32738" y="21890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Sun 90">
              <a:extLst>
                <a:ext uri="{FF2B5EF4-FFF2-40B4-BE49-F238E27FC236}">
                  <a16:creationId xmlns:a16="http://schemas.microsoft.com/office/drawing/2014/main" id="{296B8DA1-EDBE-4724-9D02-5D49436939C9}"/>
                </a:ext>
              </a:extLst>
            </p:cNvPr>
            <p:cNvSpPr/>
            <p:nvPr/>
          </p:nvSpPr>
          <p:spPr>
            <a:xfrm>
              <a:off x="3813254" y="4267200"/>
              <a:ext cx="312421" cy="3048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F6043D66-DB24-44AE-B9B8-C3FEA04C8893}"/>
              </a:ext>
            </a:extLst>
          </p:cNvPr>
          <p:cNvSpPr txBox="1"/>
          <p:nvPr/>
        </p:nvSpPr>
        <p:spPr>
          <a:xfrm>
            <a:off x="257834" y="3680936"/>
            <a:ext cx="447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 10 chairs, means there are 10 spots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1F08D0B-F7F6-4FA4-957A-031ACCAB87D8}"/>
              </a:ext>
            </a:extLst>
          </p:cNvPr>
          <p:cNvSpPr txBox="1"/>
          <p:nvPr/>
        </p:nvSpPr>
        <p:spPr>
          <a:xfrm>
            <a:off x="246962" y="4126468"/>
            <a:ext cx="555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 seats will have plants and 7 seats will be empty</a:t>
            </a:r>
          </a:p>
        </p:txBody>
      </p:sp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3F76D44B-166C-4C72-BD31-7230B6D13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726595"/>
              </p:ext>
            </p:extLst>
          </p:nvPr>
        </p:nvGraphicFramePr>
        <p:xfrm>
          <a:off x="1509481" y="3008176"/>
          <a:ext cx="1177323" cy="58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3F76D44B-166C-4C72-BD31-7230B6D13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9481" y="3008176"/>
                        <a:ext cx="1177323" cy="58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3E501DC9-46BD-4A72-B27E-C7026F81A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8092"/>
              </p:ext>
            </p:extLst>
          </p:nvPr>
        </p:nvGraphicFramePr>
        <p:xfrm>
          <a:off x="3531358" y="3008176"/>
          <a:ext cx="1177323" cy="58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3E501DC9-46BD-4A72-B27E-C7026F81A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1358" y="3008176"/>
                        <a:ext cx="1177323" cy="58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>
            <a:extLst>
              <a:ext uri="{FF2B5EF4-FFF2-40B4-BE49-F238E27FC236}">
                <a16:creationId xmlns:a16="http://schemas.microsoft.com/office/drawing/2014/main" id="{C2272BC4-5D85-4188-91DA-8474594DA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93837"/>
              </p:ext>
            </p:extLst>
          </p:nvPr>
        </p:nvGraphicFramePr>
        <p:xfrm>
          <a:off x="5511956" y="2795451"/>
          <a:ext cx="11779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96" name="Object 95">
                        <a:extLst>
                          <a:ext uri="{FF2B5EF4-FFF2-40B4-BE49-F238E27FC236}">
                            <a16:creationId xmlns:a16="http://schemas.microsoft.com/office/drawing/2014/main" id="{C2272BC4-5D85-4188-91DA-8474594DA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1956" y="2795451"/>
                        <a:ext cx="1177925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6189683A-AF3E-4785-B893-1A3DDD3F033D}"/>
              </a:ext>
            </a:extLst>
          </p:cNvPr>
          <p:cNvSpPr txBox="1"/>
          <p:nvPr/>
        </p:nvSpPr>
        <p:spPr>
          <a:xfrm>
            <a:off x="244307" y="4595336"/>
            <a:ext cx="317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All 3 choices are correct!</a:t>
            </a:r>
          </a:p>
        </p:txBody>
      </p:sp>
    </p:spTree>
    <p:extLst>
      <p:ext uri="{BB962C8B-B14F-4D97-AF65-F5344CB8AC3E}">
        <p14:creationId xmlns:p14="http://schemas.microsoft.com/office/powerpoint/2010/main" val="22783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E930-CA27-46A8-B7AA-464B2F49EE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839200" cy="1094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200" dirty="0"/>
              <a:t>There are 10 parking spaces in a row.  6 cars come in and park.  A truck comes in afterwards and requires 2 adjacent spaces to park.  What is the probability that the truck can park?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0ACA86-7F9E-47AF-B5E8-D3B44544B342}"/>
              </a:ext>
            </a:extLst>
          </p:cNvPr>
          <p:cNvSpPr txBox="1">
            <a:spLocks/>
          </p:cNvSpPr>
          <p:nvPr/>
        </p:nvSpPr>
        <p:spPr>
          <a:xfrm>
            <a:off x="76200" y="1077444"/>
            <a:ext cx="8389797" cy="5271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1. First count the number of ways the 6 cars can part in the 10 spots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41220E-800E-4032-A055-9FC6C5BBDA0C}"/>
              </a:ext>
            </a:extLst>
          </p:cNvPr>
          <p:cNvCxnSpPr/>
          <p:nvPr/>
        </p:nvCxnSpPr>
        <p:spPr>
          <a:xfrm>
            <a:off x="5334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4E74AF5-26AA-4036-8F88-C294A7938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74963"/>
              </p:ext>
            </p:extLst>
          </p:nvPr>
        </p:nvGraphicFramePr>
        <p:xfrm>
          <a:off x="1380467" y="1584377"/>
          <a:ext cx="9461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368280" imgH="177480" progId="Equation.DSMT4">
                  <p:embed/>
                </p:oleObj>
              </mc:Choice>
              <mc:Fallback>
                <p:oleObj name="Equation" r:id="rId4" imgW="36828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E4E74AF5-26AA-4036-8F88-C294A7938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0467" y="1584377"/>
                        <a:ext cx="94615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9A8349B-3609-4EFA-97F2-30EF74C77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84418"/>
              </p:ext>
            </p:extLst>
          </p:nvPr>
        </p:nvGraphicFramePr>
        <p:xfrm>
          <a:off x="2293163" y="1462980"/>
          <a:ext cx="1822450" cy="71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19A8349B-3609-4EFA-97F2-30EF74C77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3163" y="1462980"/>
                        <a:ext cx="1822450" cy="71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A37D821-F717-4629-A4A9-802B8B8BB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220259"/>
              </p:ext>
            </p:extLst>
          </p:nvPr>
        </p:nvGraphicFramePr>
        <p:xfrm>
          <a:off x="4129837" y="1654227"/>
          <a:ext cx="5000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6A37D821-F717-4629-A4A9-802B8B8BB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9837" y="1654227"/>
                        <a:ext cx="50006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A275260-FD5E-4CEA-BD81-16D096EF28A9}"/>
              </a:ext>
            </a:extLst>
          </p:cNvPr>
          <p:cNvSpPr txBox="1">
            <a:spLocks/>
          </p:cNvSpPr>
          <p:nvPr/>
        </p:nvSpPr>
        <p:spPr>
          <a:xfrm>
            <a:off x="144603" y="2220445"/>
            <a:ext cx="8389797" cy="7522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2. Next count the number of ways that the free spots can not be adjacent to each other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AE29321-9CF8-4C12-995E-3CB8E25B2B21}"/>
              </a:ext>
            </a:extLst>
          </p:cNvPr>
          <p:cNvSpPr txBox="1">
            <a:spLocks/>
          </p:cNvSpPr>
          <p:nvPr/>
        </p:nvSpPr>
        <p:spPr>
          <a:xfrm>
            <a:off x="152400" y="2982444"/>
            <a:ext cx="8389797" cy="4302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Place the 6 cars down and count the number of spaces between them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F8C781-9CB8-4783-9790-56280102DEA7}"/>
              </a:ext>
            </a:extLst>
          </p:cNvPr>
          <p:cNvGrpSpPr/>
          <p:nvPr/>
        </p:nvGrpSpPr>
        <p:grpSpPr>
          <a:xfrm>
            <a:off x="1182911" y="3610288"/>
            <a:ext cx="5708143" cy="770417"/>
            <a:chOff x="1182911" y="4209244"/>
            <a:chExt cx="5708143" cy="7704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6C898B-5EC7-4AB6-8BEB-BF158616D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2911" y="4209244"/>
              <a:ext cx="381001" cy="7522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105C90-25AA-49F5-9569-D53D41F1B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29755" y="4209244"/>
              <a:ext cx="381001" cy="75227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598E00-0FE8-4D67-9934-2609118B2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76599" y="4227387"/>
              <a:ext cx="381001" cy="75227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CBF81B3-3C07-4D5C-B208-5B783968D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6365" y="4209244"/>
              <a:ext cx="381001" cy="75227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CD64994-E5C0-4AF0-8C0F-53FAF5D9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63209" y="4209244"/>
              <a:ext cx="381001" cy="75227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7442144-0D58-46A5-8D10-DA00E36EF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10053" y="4227387"/>
              <a:ext cx="381001" cy="752274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C99785-E30E-4CFE-816C-7ECFB98D6E4A}"/>
              </a:ext>
            </a:extLst>
          </p:cNvPr>
          <p:cNvCxnSpPr/>
          <p:nvPr/>
        </p:nvCxnSpPr>
        <p:spPr>
          <a:xfrm>
            <a:off x="16002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FDCA14-7775-427A-ADD2-C3832871C007}"/>
              </a:ext>
            </a:extLst>
          </p:cNvPr>
          <p:cNvCxnSpPr/>
          <p:nvPr/>
        </p:nvCxnSpPr>
        <p:spPr>
          <a:xfrm>
            <a:off x="26670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42D2872-5D18-4F6C-99A3-8F614069D20D}"/>
              </a:ext>
            </a:extLst>
          </p:cNvPr>
          <p:cNvCxnSpPr/>
          <p:nvPr/>
        </p:nvCxnSpPr>
        <p:spPr>
          <a:xfrm>
            <a:off x="37338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875809-9B39-4C5B-AB7D-D12942D54B7D}"/>
              </a:ext>
            </a:extLst>
          </p:cNvPr>
          <p:cNvCxnSpPr/>
          <p:nvPr/>
        </p:nvCxnSpPr>
        <p:spPr>
          <a:xfrm>
            <a:off x="48768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468CC57-F15A-415C-AACD-071F461AD2C9}"/>
              </a:ext>
            </a:extLst>
          </p:cNvPr>
          <p:cNvCxnSpPr/>
          <p:nvPr/>
        </p:nvCxnSpPr>
        <p:spPr>
          <a:xfrm>
            <a:off x="59436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A150B5-E1D9-4EED-9307-8ECA5E86DA36}"/>
              </a:ext>
            </a:extLst>
          </p:cNvPr>
          <p:cNvCxnSpPr/>
          <p:nvPr/>
        </p:nvCxnSpPr>
        <p:spPr>
          <a:xfrm>
            <a:off x="6934200" y="4277844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69C6F49-A56C-4F0E-B922-B9EFAA72312A}"/>
              </a:ext>
            </a:extLst>
          </p:cNvPr>
          <p:cNvSpPr txBox="1">
            <a:spLocks/>
          </p:cNvSpPr>
          <p:nvPr/>
        </p:nvSpPr>
        <p:spPr>
          <a:xfrm>
            <a:off x="72301" y="4572000"/>
            <a:ext cx="8389797" cy="4302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There are 7 spaces and you need to choose 4 free spots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0B75F68-8910-4EB3-BD51-776F68C7C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06190"/>
              </p:ext>
            </p:extLst>
          </p:nvPr>
        </p:nvGraphicFramePr>
        <p:xfrm>
          <a:off x="3068292" y="4946650"/>
          <a:ext cx="1533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0B75F68-8910-4EB3-BD51-776F68C7C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8292" y="4946650"/>
                        <a:ext cx="153352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CBE9A5E4-0BB1-430E-A953-9A16A166FA50}"/>
              </a:ext>
            </a:extLst>
          </p:cNvPr>
          <p:cNvSpPr txBox="1">
            <a:spLocks/>
          </p:cNvSpPr>
          <p:nvPr/>
        </p:nvSpPr>
        <p:spPr>
          <a:xfrm>
            <a:off x="76200" y="5437191"/>
            <a:ext cx="8389797" cy="11642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In general, you have 210 ways to park all 6 cars.  35 of them are bad, meaning you won’t be able to park the truck.  210 – 35 = 175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That leaves you with 175 good ways.  Prob =  175/210 = 5 / 6</a:t>
            </a:r>
          </a:p>
        </p:txBody>
      </p:sp>
    </p:spTree>
    <p:extLst>
      <p:ext uri="{BB962C8B-B14F-4D97-AF65-F5344CB8AC3E}">
        <p14:creationId xmlns:p14="http://schemas.microsoft.com/office/powerpoint/2010/main" val="12632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9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B1BB6-484B-42E2-B010-5C3C766C8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4048"/>
            <a:ext cx="8658225" cy="12096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51BB7-0B4E-401F-8C1D-F5C148B24B84}"/>
              </a:ext>
            </a:extLst>
          </p:cNvPr>
          <p:cNvSpPr txBox="1">
            <a:spLocks/>
          </p:cNvSpPr>
          <p:nvPr/>
        </p:nvSpPr>
        <p:spPr>
          <a:xfrm>
            <a:off x="152400" y="1592562"/>
            <a:ext cx="8389797" cy="69343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1. First, since any two chosen numbers must differ by </a:t>
            </a:r>
            <a:r>
              <a:rPr lang="en-CA" sz="2000" dirty="0" err="1">
                <a:solidFill>
                  <a:srgbClr val="FF0000"/>
                </a:solidFill>
              </a:rPr>
              <a:t>atleast</a:t>
            </a:r>
            <a:r>
              <a:rPr lang="en-CA" sz="2000" dirty="0">
                <a:solidFill>
                  <a:srgbClr val="FF0000"/>
                </a:solidFill>
              </a:rPr>
              <a:t> 2, it means that they can NOT be consecutive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969851-2E7A-4A1F-8626-BE37EFA60746}"/>
              </a:ext>
            </a:extLst>
          </p:cNvPr>
          <p:cNvSpPr txBox="1">
            <a:spLocks/>
          </p:cNvSpPr>
          <p:nvPr/>
        </p:nvSpPr>
        <p:spPr>
          <a:xfrm>
            <a:off x="152400" y="2286000"/>
            <a:ext cx="8389797" cy="68579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2. So imagine you have 18 spots and you need to pick 5 spots for your number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F95490-D679-4BB7-AFBD-FB7CBF9498AB}"/>
              </a:ext>
            </a:extLst>
          </p:cNvPr>
          <p:cNvGrpSpPr/>
          <p:nvPr/>
        </p:nvGrpSpPr>
        <p:grpSpPr>
          <a:xfrm>
            <a:off x="152400" y="3000376"/>
            <a:ext cx="5410200" cy="276224"/>
            <a:chOff x="152400" y="3000376"/>
            <a:chExt cx="5410200" cy="2762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B42AA7-E42F-4971-B4C8-2DA54896BA32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7DE792-3098-4535-A47F-D6D2DD3F971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8769E0-8E14-43F6-801C-3808F1484645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07876D-44E7-4D35-9B2D-9DC67AADF221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8F5FD1-BED9-43BB-A5C7-1D15F43869CE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0A3D0A-F618-42D0-BA22-99DBFC3ECC0F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A35319-E2E0-41CB-95A7-AD6D8D663E32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0F9D34-E456-4AD2-9C6F-E5053C4ABFDB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69898D-3992-425F-915B-D5D860F1034A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E127FE-7CEF-425B-A4FD-970A7C859796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E9149F-83D7-4DEE-81B0-188A99E2E91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D6A996D-F21E-48D6-A1FE-BFC6C652B85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332864-432D-4A6E-A46C-9B8E01FE1B91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3A025-1AB4-464F-8CFD-48CD418EE4B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FEAA36-BE59-47B5-89D1-CDE0367A083D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B66FD-259B-4A48-ACBD-1F620B91B1E0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D099EE-2C19-48B8-941C-5F23E38C780A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428A0D-9F47-46B2-8E74-2F3C9DF2F0F7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32766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2A9F52-D465-4471-BB56-FD3F60D6463D}"/>
                </a:ext>
              </a:extLst>
            </p:cNvPr>
            <p:cNvSpPr/>
            <p:nvPr/>
          </p:nvSpPr>
          <p:spPr>
            <a:xfrm>
              <a:off x="1714500" y="3009901"/>
              <a:ext cx="152400" cy="2285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A54FAB-F226-4AD1-930B-3DA41D2484A6}"/>
                </a:ext>
              </a:extLst>
            </p:cNvPr>
            <p:cNvSpPr/>
            <p:nvPr/>
          </p:nvSpPr>
          <p:spPr>
            <a:xfrm>
              <a:off x="2019300" y="3009901"/>
              <a:ext cx="152400" cy="2285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0C246E-0F91-43E8-BA71-D5B0DADC4B26}"/>
                </a:ext>
              </a:extLst>
            </p:cNvPr>
            <p:cNvSpPr/>
            <p:nvPr/>
          </p:nvSpPr>
          <p:spPr>
            <a:xfrm>
              <a:off x="2628900" y="3006726"/>
              <a:ext cx="152400" cy="2285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3E43A1-A2C8-456A-BDEB-C58C037D85E6}"/>
                </a:ext>
              </a:extLst>
            </p:cNvPr>
            <p:cNvSpPr/>
            <p:nvPr/>
          </p:nvSpPr>
          <p:spPr>
            <a:xfrm>
              <a:off x="3238500" y="3003551"/>
              <a:ext cx="152400" cy="2285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D2C6023-0AD2-427F-8501-8FB8F6E99119}"/>
                </a:ext>
              </a:extLst>
            </p:cNvPr>
            <p:cNvSpPr/>
            <p:nvPr/>
          </p:nvSpPr>
          <p:spPr>
            <a:xfrm>
              <a:off x="3848100" y="3000376"/>
              <a:ext cx="152400" cy="2285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42E933F-0F25-4EE5-AF2F-2EDA2AC4125D}"/>
              </a:ext>
            </a:extLst>
          </p:cNvPr>
          <p:cNvSpPr txBox="1">
            <a:spLocks/>
          </p:cNvSpPr>
          <p:nvPr/>
        </p:nvSpPr>
        <p:spPr>
          <a:xfrm>
            <a:off x="76200" y="3429000"/>
            <a:ext cx="8389797" cy="68579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So, each spot you chose represent the number you picked.  Treat these numbers as a ROCK  (5 rocks)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6CD64D7-C13A-4FA4-A7AA-2495B7EC42EC}"/>
              </a:ext>
            </a:extLst>
          </p:cNvPr>
          <p:cNvSpPr txBox="1">
            <a:spLocks/>
          </p:cNvSpPr>
          <p:nvPr/>
        </p:nvSpPr>
        <p:spPr>
          <a:xfrm>
            <a:off x="68403" y="4038600"/>
            <a:ext cx="8389797" cy="38100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The empty spaces will be the sticks (13 sticks)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703D774-AA2F-47BA-B832-A08F90041F0F}"/>
              </a:ext>
            </a:extLst>
          </p:cNvPr>
          <p:cNvSpPr/>
          <p:nvPr/>
        </p:nvSpPr>
        <p:spPr>
          <a:xfrm>
            <a:off x="1866900" y="4572001"/>
            <a:ext cx="152400" cy="2285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672C88-08C2-4CC5-8D36-C4AF385A70D9}"/>
              </a:ext>
            </a:extLst>
          </p:cNvPr>
          <p:cNvSpPr/>
          <p:nvPr/>
        </p:nvSpPr>
        <p:spPr>
          <a:xfrm>
            <a:off x="2667000" y="4572001"/>
            <a:ext cx="152400" cy="2285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CD77D14-F155-4AB5-A411-35846EC82728}"/>
              </a:ext>
            </a:extLst>
          </p:cNvPr>
          <p:cNvSpPr/>
          <p:nvPr/>
        </p:nvSpPr>
        <p:spPr>
          <a:xfrm>
            <a:off x="3352800" y="4568826"/>
            <a:ext cx="152400" cy="2285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86C16A5-916A-4659-8A94-B5B4EA45C222}"/>
              </a:ext>
            </a:extLst>
          </p:cNvPr>
          <p:cNvSpPr/>
          <p:nvPr/>
        </p:nvSpPr>
        <p:spPr>
          <a:xfrm>
            <a:off x="3962400" y="4565651"/>
            <a:ext cx="152400" cy="2285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CB00DA6-7068-4B88-ACFC-A310618573CB}"/>
              </a:ext>
            </a:extLst>
          </p:cNvPr>
          <p:cNvSpPr/>
          <p:nvPr/>
        </p:nvSpPr>
        <p:spPr>
          <a:xfrm>
            <a:off x="4572000" y="4562476"/>
            <a:ext cx="152400" cy="2285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4D909FC-DF45-45A6-B9A5-43E389888A6D}"/>
              </a:ext>
            </a:extLst>
          </p:cNvPr>
          <p:cNvSpPr txBox="1">
            <a:spLocks/>
          </p:cNvSpPr>
          <p:nvPr/>
        </p:nvSpPr>
        <p:spPr>
          <a:xfrm>
            <a:off x="76200" y="5111878"/>
            <a:ext cx="8389797" cy="7555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Since the rocks can NOT be next to each other (not consecutive), give away 4 sticks to be placed in between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B48A78-4214-4F96-964F-E157745AEF79}"/>
              </a:ext>
            </a:extLst>
          </p:cNvPr>
          <p:cNvCxnSpPr/>
          <p:nvPr/>
        </p:nvCxnSpPr>
        <p:spPr>
          <a:xfrm flipV="1">
            <a:off x="2362200" y="4495800"/>
            <a:ext cx="0" cy="381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B6B667-6AC4-4A75-9D50-2A27DC1F67AD}"/>
              </a:ext>
            </a:extLst>
          </p:cNvPr>
          <p:cNvCxnSpPr/>
          <p:nvPr/>
        </p:nvCxnSpPr>
        <p:spPr>
          <a:xfrm flipV="1">
            <a:off x="3111843" y="4509101"/>
            <a:ext cx="0" cy="381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C7FB02-404D-41BD-BA25-A519A066E954}"/>
              </a:ext>
            </a:extLst>
          </p:cNvPr>
          <p:cNvCxnSpPr/>
          <p:nvPr/>
        </p:nvCxnSpPr>
        <p:spPr>
          <a:xfrm flipV="1">
            <a:off x="3733800" y="4522402"/>
            <a:ext cx="0" cy="381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87A875-B69C-4DA0-8B34-29451AAB1D56}"/>
              </a:ext>
            </a:extLst>
          </p:cNvPr>
          <p:cNvCxnSpPr/>
          <p:nvPr/>
        </p:nvCxnSpPr>
        <p:spPr>
          <a:xfrm flipV="1">
            <a:off x="4355757" y="4535703"/>
            <a:ext cx="0" cy="381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C79EE28-E872-4D23-AB3A-6917537AC73C}"/>
              </a:ext>
            </a:extLst>
          </p:cNvPr>
          <p:cNvSpPr txBox="1">
            <a:spLocks/>
          </p:cNvSpPr>
          <p:nvPr/>
        </p:nvSpPr>
        <p:spPr>
          <a:xfrm>
            <a:off x="76200" y="5797678"/>
            <a:ext cx="8389797" cy="4507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So now you have 9 sticks left and 5 rocks.  14 spaces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8F5AC96-07D8-4F38-83AD-D7DCEF676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7745"/>
              </p:ext>
            </p:extLst>
          </p:nvPr>
        </p:nvGraphicFramePr>
        <p:xfrm>
          <a:off x="1476375" y="6248400"/>
          <a:ext cx="12398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8F5AC96-07D8-4F38-83AD-D7DCEF676B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75" y="6248400"/>
                        <a:ext cx="123983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0C86414-C4F3-4164-9453-E8352F523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46011"/>
              </p:ext>
            </p:extLst>
          </p:nvPr>
        </p:nvGraphicFramePr>
        <p:xfrm>
          <a:off x="2716213" y="6248400"/>
          <a:ext cx="9128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0C86414-C4F3-4164-9453-E8352F523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6213" y="6248400"/>
                        <a:ext cx="9128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9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734F-D60A-4151-A165-B5D06C99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2F295-F3A7-4F83-B4B0-DBC61CBA3D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The following slides are just extras.  They cover examples that are more challenging relating to the sticks and stones method.</a:t>
            </a:r>
          </a:p>
          <a:p>
            <a:r>
              <a:rPr lang="en-CA" dirty="0" err="1"/>
              <a:t>Ie</a:t>
            </a:r>
            <a:r>
              <a:rPr lang="en-CA" dirty="0"/>
              <a:t>: The variables can not be the same or maybe the variables must arranged from highest to lowest.</a:t>
            </a:r>
          </a:p>
          <a:p>
            <a:r>
              <a:rPr lang="en-CA" dirty="0"/>
              <a:t>Feel free to browse through these examples</a:t>
            </a:r>
          </a:p>
        </p:txBody>
      </p:sp>
    </p:spTree>
    <p:extLst>
      <p:ext uri="{BB962C8B-B14F-4D97-AF65-F5344CB8AC3E}">
        <p14:creationId xmlns:p14="http://schemas.microsoft.com/office/powerpoint/2010/main" val="230684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879D7-03C8-4676-AFA3-E7D9D040D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63500"/>
            <a:ext cx="9144000" cy="14620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F2B4-003B-492C-BD49-29A519BB859D}"/>
              </a:ext>
            </a:extLst>
          </p:cNvPr>
          <p:cNvSpPr txBox="1">
            <a:spLocks/>
          </p:cNvSpPr>
          <p:nvPr/>
        </p:nvSpPr>
        <p:spPr>
          <a:xfrm>
            <a:off x="114300" y="1308100"/>
            <a:ext cx="8915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If you have 3 black socks and 6 gold socks, how many ways can you place them so that there will always be 2 gold socks between any two black</a:t>
            </a:r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0A647AF9-05CF-4F71-B868-302EE63031C6}"/>
              </a:ext>
            </a:extLst>
          </p:cNvPr>
          <p:cNvSpPr/>
          <p:nvPr/>
        </p:nvSpPr>
        <p:spPr>
          <a:xfrm>
            <a:off x="1447800" y="2374900"/>
            <a:ext cx="533400" cy="762000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DF1E75DF-AF94-41A2-92E8-F3352E74E602}"/>
              </a:ext>
            </a:extLst>
          </p:cNvPr>
          <p:cNvSpPr/>
          <p:nvPr/>
        </p:nvSpPr>
        <p:spPr>
          <a:xfrm>
            <a:off x="2971800" y="2374900"/>
            <a:ext cx="533400" cy="762000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BCFD41D9-FAA9-414E-8388-EBE7D32DEA29}"/>
              </a:ext>
            </a:extLst>
          </p:cNvPr>
          <p:cNvSpPr/>
          <p:nvPr/>
        </p:nvSpPr>
        <p:spPr>
          <a:xfrm>
            <a:off x="4495800" y="2374900"/>
            <a:ext cx="533400" cy="762000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FEC17BB3-CDDD-4853-8B38-0A705B76548F}"/>
              </a:ext>
            </a:extLst>
          </p:cNvPr>
          <p:cNvSpPr/>
          <p:nvPr/>
        </p:nvSpPr>
        <p:spPr>
          <a:xfrm>
            <a:off x="2133600" y="2527300"/>
            <a:ext cx="304800" cy="533400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62B397F-3AC1-4887-8B08-5E7AE72F2B24}"/>
              </a:ext>
            </a:extLst>
          </p:cNvPr>
          <p:cNvSpPr/>
          <p:nvPr/>
        </p:nvSpPr>
        <p:spPr>
          <a:xfrm>
            <a:off x="2543577" y="2541252"/>
            <a:ext cx="304800" cy="533400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FD7F4ACF-C337-48A5-998D-94633FEE4669}"/>
              </a:ext>
            </a:extLst>
          </p:cNvPr>
          <p:cNvSpPr/>
          <p:nvPr/>
        </p:nvSpPr>
        <p:spPr>
          <a:xfrm>
            <a:off x="3704823" y="2602427"/>
            <a:ext cx="304800" cy="533400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6E1E2364-1192-4327-8F4B-22F25F7E3897}"/>
              </a:ext>
            </a:extLst>
          </p:cNvPr>
          <p:cNvSpPr/>
          <p:nvPr/>
        </p:nvSpPr>
        <p:spPr>
          <a:xfrm>
            <a:off x="4114800" y="2616379"/>
            <a:ext cx="304800" cy="533400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8D8F0C-EA10-4432-9CC7-88ADE06404AE}"/>
              </a:ext>
            </a:extLst>
          </p:cNvPr>
          <p:cNvSpPr txBox="1">
            <a:spLocks/>
          </p:cNvSpPr>
          <p:nvPr/>
        </p:nvSpPr>
        <p:spPr>
          <a:xfrm>
            <a:off x="127179" y="2005705"/>
            <a:ext cx="3695700" cy="4217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4 socks are placed, 2 are left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9571E-7450-4CBF-8C1A-1976BA089F8F}"/>
              </a:ext>
            </a:extLst>
          </p:cNvPr>
          <p:cNvCxnSpPr/>
          <p:nvPr/>
        </p:nvCxnSpPr>
        <p:spPr>
          <a:xfrm>
            <a:off x="762000" y="3149779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AA95A0-F638-4788-816B-C64458CBE87B}"/>
              </a:ext>
            </a:extLst>
          </p:cNvPr>
          <p:cNvCxnSpPr/>
          <p:nvPr/>
        </p:nvCxnSpPr>
        <p:spPr>
          <a:xfrm>
            <a:off x="2228045" y="3149779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99B033-A4B0-4352-A7B2-53BE6BBBCCBA}"/>
              </a:ext>
            </a:extLst>
          </p:cNvPr>
          <p:cNvCxnSpPr/>
          <p:nvPr/>
        </p:nvCxnSpPr>
        <p:spPr>
          <a:xfrm>
            <a:off x="3694090" y="3149779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013A4B-3E1D-4619-A85B-1E7B0EE23EA0}"/>
              </a:ext>
            </a:extLst>
          </p:cNvPr>
          <p:cNvCxnSpPr/>
          <p:nvPr/>
        </p:nvCxnSpPr>
        <p:spPr>
          <a:xfrm>
            <a:off x="5160135" y="3149779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C173A7C-9025-4564-8A00-EC3B3FF6F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489291"/>
              </p:ext>
            </p:extLst>
          </p:nvPr>
        </p:nvGraphicFramePr>
        <p:xfrm>
          <a:off x="6002361" y="2447207"/>
          <a:ext cx="590550" cy="6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5" imgW="342720" imgH="393480" progId="Equation.DSMT4">
                  <p:embed/>
                </p:oleObj>
              </mc:Choice>
              <mc:Fallback>
                <p:oleObj name="Equation" r:id="rId5" imgW="34272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C173A7C-9025-4564-8A00-EC3B3FF6F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2361" y="2447207"/>
                        <a:ext cx="590550" cy="6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B1F8729-5569-4602-B52D-5DF37B2BB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07530"/>
              </p:ext>
            </p:extLst>
          </p:nvPr>
        </p:nvGraphicFramePr>
        <p:xfrm>
          <a:off x="6623050" y="2613025"/>
          <a:ext cx="10731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B1F8729-5569-4602-B52D-5DF37B2BB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3050" y="2613025"/>
                        <a:ext cx="1073150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86D667C-A162-4291-B91F-A72702CBD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25860"/>
              </p:ext>
            </p:extLst>
          </p:nvPr>
        </p:nvGraphicFramePr>
        <p:xfrm>
          <a:off x="7696200" y="2587289"/>
          <a:ext cx="679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9" imgW="393480" imgH="253800" progId="Equation.DSMT4">
                  <p:embed/>
                </p:oleObj>
              </mc:Choice>
              <mc:Fallback>
                <p:oleObj name="Equation" r:id="rId9" imgW="39348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6D667C-A162-4291-B91F-A72702CBD6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6200" y="2587289"/>
                        <a:ext cx="6794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D1E5BD-AC4C-4C55-89AA-ADD3C61531ED}"/>
              </a:ext>
            </a:extLst>
          </p:cNvPr>
          <p:cNvSpPr txBox="1">
            <a:spLocks/>
          </p:cNvSpPr>
          <p:nvPr/>
        </p:nvSpPr>
        <p:spPr>
          <a:xfrm>
            <a:off x="0" y="3289300"/>
            <a:ext cx="8915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If you have 5 black socks and 10 gold socks, how many ways can you place them so that there will always be 2 gold socks between any two black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6DE89E4-1274-4EF5-B7B1-855E7CAD7BCC}"/>
              </a:ext>
            </a:extLst>
          </p:cNvPr>
          <p:cNvSpPr/>
          <p:nvPr/>
        </p:nvSpPr>
        <p:spPr>
          <a:xfrm>
            <a:off x="1106239" y="4408151"/>
            <a:ext cx="244699" cy="554576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E580216D-FEDF-417E-80E8-FB6F4C78EFED}"/>
              </a:ext>
            </a:extLst>
          </p:cNvPr>
          <p:cNvSpPr/>
          <p:nvPr/>
        </p:nvSpPr>
        <p:spPr>
          <a:xfrm>
            <a:off x="1901781" y="4374233"/>
            <a:ext cx="231819" cy="608749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5180B8F7-628C-4748-B273-BAF617E69D71}"/>
              </a:ext>
            </a:extLst>
          </p:cNvPr>
          <p:cNvSpPr/>
          <p:nvPr/>
        </p:nvSpPr>
        <p:spPr>
          <a:xfrm>
            <a:off x="1420831" y="4465816"/>
            <a:ext cx="140866" cy="327339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14CEC1C8-6310-421A-B7F8-2295B6226FEE}"/>
              </a:ext>
            </a:extLst>
          </p:cNvPr>
          <p:cNvSpPr/>
          <p:nvPr/>
        </p:nvSpPr>
        <p:spPr>
          <a:xfrm>
            <a:off x="1677871" y="4465816"/>
            <a:ext cx="140866" cy="327339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1B19B4A8-35A6-4A78-854B-A84AFC85C5A6}"/>
              </a:ext>
            </a:extLst>
          </p:cNvPr>
          <p:cNvSpPr/>
          <p:nvPr/>
        </p:nvSpPr>
        <p:spPr>
          <a:xfrm>
            <a:off x="2169460" y="4469037"/>
            <a:ext cx="181377" cy="346077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EA56346D-E1EF-4B20-8422-1696F168B44B}"/>
              </a:ext>
            </a:extLst>
          </p:cNvPr>
          <p:cNvSpPr/>
          <p:nvPr/>
        </p:nvSpPr>
        <p:spPr>
          <a:xfrm>
            <a:off x="2424088" y="4462351"/>
            <a:ext cx="181377" cy="346077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0B47A8-5071-48BF-8B63-49DD797643F6}"/>
              </a:ext>
            </a:extLst>
          </p:cNvPr>
          <p:cNvSpPr txBox="1">
            <a:spLocks/>
          </p:cNvSpPr>
          <p:nvPr/>
        </p:nvSpPr>
        <p:spPr>
          <a:xfrm>
            <a:off x="34880" y="3931881"/>
            <a:ext cx="3695700" cy="4217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8 socks are placed, 2 are left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B88199-7C34-41D9-AF59-C8AB37E76521}"/>
              </a:ext>
            </a:extLst>
          </p:cNvPr>
          <p:cNvCxnSpPr/>
          <p:nvPr/>
        </p:nvCxnSpPr>
        <p:spPr>
          <a:xfrm>
            <a:off x="457200" y="497917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880510-0DA5-4A7B-AA9C-AA41CC6D0FC4}"/>
              </a:ext>
            </a:extLst>
          </p:cNvPr>
          <p:cNvCxnSpPr/>
          <p:nvPr/>
        </p:nvCxnSpPr>
        <p:spPr>
          <a:xfrm>
            <a:off x="1285337" y="50419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DE1DBF-826D-42B4-AEB4-32D875BF016C}"/>
              </a:ext>
            </a:extLst>
          </p:cNvPr>
          <p:cNvCxnSpPr/>
          <p:nvPr/>
        </p:nvCxnSpPr>
        <p:spPr>
          <a:xfrm>
            <a:off x="2133600" y="50419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D5A14-267A-49C7-BB3B-90F5766B6DD6}"/>
              </a:ext>
            </a:extLst>
          </p:cNvPr>
          <p:cNvCxnSpPr/>
          <p:nvPr/>
        </p:nvCxnSpPr>
        <p:spPr>
          <a:xfrm>
            <a:off x="2933705" y="50419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-Shape 34">
            <a:extLst>
              <a:ext uri="{FF2B5EF4-FFF2-40B4-BE49-F238E27FC236}">
                <a16:creationId xmlns:a16="http://schemas.microsoft.com/office/drawing/2014/main" id="{2CF94C0B-D571-498D-894A-E9FD81D741F3}"/>
              </a:ext>
            </a:extLst>
          </p:cNvPr>
          <p:cNvSpPr/>
          <p:nvPr/>
        </p:nvSpPr>
        <p:spPr>
          <a:xfrm>
            <a:off x="2684443" y="4372343"/>
            <a:ext cx="231819" cy="608749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CA58E82E-FC71-4D5B-A0B3-0E0428B512F3}"/>
              </a:ext>
            </a:extLst>
          </p:cNvPr>
          <p:cNvSpPr/>
          <p:nvPr/>
        </p:nvSpPr>
        <p:spPr>
          <a:xfrm>
            <a:off x="3467105" y="4370453"/>
            <a:ext cx="231819" cy="608749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D42A3650-0701-446F-8F37-DAE1D90D2421}"/>
              </a:ext>
            </a:extLst>
          </p:cNvPr>
          <p:cNvSpPr/>
          <p:nvPr/>
        </p:nvSpPr>
        <p:spPr>
          <a:xfrm>
            <a:off x="4249767" y="4368563"/>
            <a:ext cx="231819" cy="608749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41D7477A-5851-44A6-91A7-551F8E06C456}"/>
              </a:ext>
            </a:extLst>
          </p:cNvPr>
          <p:cNvSpPr/>
          <p:nvPr/>
        </p:nvSpPr>
        <p:spPr>
          <a:xfrm>
            <a:off x="2977297" y="4472461"/>
            <a:ext cx="181377" cy="346077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L-Shape 38">
            <a:extLst>
              <a:ext uri="{FF2B5EF4-FFF2-40B4-BE49-F238E27FC236}">
                <a16:creationId xmlns:a16="http://schemas.microsoft.com/office/drawing/2014/main" id="{8722042A-33E9-429D-8839-F39CD6F53E89}"/>
              </a:ext>
            </a:extLst>
          </p:cNvPr>
          <p:cNvSpPr/>
          <p:nvPr/>
        </p:nvSpPr>
        <p:spPr>
          <a:xfrm>
            <a:off x="3231925" y="4465775"/>
            <a:ext cx="181377" cy="346077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L-Shape 39">
            <a:extLst>
              <a:ext uri="{FF2B5EF4-FFF2-40B4-BE49-F238E27FC236}">
                <a16:creationId xmlns:a16="http://schemas.microsoft.com/office/drawing/2014/main" id="{FBC8342B-4BF6-4917-9BC2-9E2971D6A76D}"/>
              </a:ext>
            </a:extLst>
          </p:cNvPr>
          <p:cNvSpPr/>
          <p:nvPr/>
        </p:nvSpPr>
        <p:spPr>
          <a:xfrm>
            <a:off x="3733800" y="4475885"/>
            <a:ext cx="181377" cy="346077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20B4FD32-177B-43F8-AA4E-8FE421AF4C89}"/>
              </a:ext>
            </a:extLst>
          </p:cNvPr>
          <p:cNvSpPr/>
          <p:nvPr/>
        </p:nvSpPr>
        <p:spPr>
          <a:xfrm>
            <a:off x="3988428" y="4469199"/>
            <a:ext cx="181377" cy="346077"/>
          </a:xfrm>
          <a:prstGeom prst="corne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E90146-32F5-43EF-84DE-824F1B2C5A29}"/>
              </a:ext>
            </a:extLst>
          </p:cNvPr>
          <p:cNvCxnSpPr/>
          <p:nvPr/>
        </p:nvCxnSpPr>
        <p:spPr>
          <a:xfrm>
            <a:off x="3716367" y="5086397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DCFD06-4544-4854-9E76-9F79C9CAB145}"/>
              </a:ext>
            </a:extLst>
          </p:cNvPr>
          <p:cNvCxnSpPr/>
          <p:nvPr/>
        </p:nvCxnSpPr>
        <p:spPr>
          <a:xfrm>
            <a:off x="4495800" y="503909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61FB827C-37E4-4930-B156-A5ED298DD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26723"/>
              </p:ext>
            </p:extLst>
          </p:nvPr>
        </p:nvGraphicFramePr>
        <p:xfrm>
          <a:off x="5495925" y="4352925"/>
          <a:ext cx="6127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61FB827C-37E4-4930-B156-A5ED298DD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95925" y="4352925"/>
                        <a:ext cx="61277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FD44CAC-268D-4231-93FF-83B08C80C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13907"/>
              </p:ext>
            </p:extLst>
          </p:nvPr>
        </p:nvGraphicFramePr>
        <p:xfrm>
          <a:off x="6128435" y="4518215"/>
          <a:ext cx="10731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3" imgW="622080" imgH="203040" progId="Equation.DSMT4">
                  <p:embed/>
                </p:oleObj>
              </mc:Choice>
              <mc:Fallback>
                <p:oleObj name="Equation" r:id="rId13" imgW="622080" imgH="2030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FFD44CAC-268D-4231-93FF-83B08C80C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8435" y="4518215"/>
                        <a:ext cx="1073150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93E5523-C615-4024-95AE-C28AE45BE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77957"/>
              </p:ext>
            </p:extLst>
          </p:nvPr>
        </p:nvGraphicFramePr>
        <p:xfrm>
          <a:off x="7189788" y="4492625"/>
          <a:ext cx="701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5" imgW="406080" imgH="253800" progId="Equation.DSMT4">
                  <p:embed/>
                </p:oleObj>
              </mc:Choice>
              <mc:Fallback>
                <p:oleObj name="Equation" r:id="rId15" imgW="40608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93E5523-C615-4024-95AE-C28AE45BE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89788" y="4492625"/>
                        <a:ext cx="7016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4AD8AEF-3FCE-4AD9-BFAA-0356AF285D47}"/>
              </a:ext>
            </a:extLst>
          </p:cNvPr>
          <p:cNvSpPr txBox="1">
            <a:spLocks/>
          </p:cNvSpPr>
          <p:nvPr/>
        </p:nvSpPr>
        <p:spPr>
          <a:xfrm>
            <a:off x="70297" y="5128747"/>
            <a:ext cx="2901503" cy="4217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With “n” black socks </a:t>
            </a:r>
            <a:r>
              <a:rPr lang="en-CA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CA" sz="2000" dirty="0">
              <a:solidFill>
                <a:srgbClr val="FF0000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C57B6D73-D1AE-495A-9600-2091E6F9F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46062"/>
              </p:ext>
            </p:extLst>
          </p:nvPr>
        </p:nvGraphicFramePr>
        <p:xfrm>
          <a:off x="2851185" y="5160238"/>
          <a:ext cx="2254215" cy="4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7" imgW="1422360" imgH="253800" progId="Equation.DSMT4">
                  <p:embed/>
                </p:oleObj>
              </mc:Choice>
              <mc:Fallback>
                <p:oleObj name="Equation" r:id="rId17" imgW="142236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C57B6D73-D1AE-495A-9600-2091E6F9F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51185" y="5160238"/>
                        <a:ext cx="2254215" cy="40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DFCA7820-6172-4236-8AD0-5F06AB67F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82376"/>
              </p:ext>
            </p:extLst>
          </p:nvPr>
        </p:nvGraphicFramePr>
        <p:xfrm>
          <a:off x="2494745" y="5570050"/>
          <a:ext cx="2581472" cy="67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9" imgW="1663560" imgH="431640" progId="Equation.DSMT4">
                  <p:embed/>
                </p:oleObj>
              </mc:Choice>
              <mc:Fallback>
                <p:oleObj name="Equation" r:id="rId19" imgW="1663560" imgH="4316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DFCA7820-6172-4236-8AD0-5F06AB67F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94745" y="5570050"/>
                        <a:ext cx="2581472" cy="67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F75428B-CF8C-4C0E-B60F-298D121DE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05868"/>
              </p:ext>
            </p:extLst>
          </p:nvPr>
        </p:nvGraphicFramePr>
        <p:xfrm>
          <a:off x="2375872" y="6252392"/>
          <a:ext cx="28940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21" imgW="1676160" imgH="253800" progId="Equation.DSMT4">
                  <p:embed/>
                </p:oleObj>
              </mc:Choice>
              <mc:Fallback>
                <p:oleObj name="Equation" r:id="rId21" imgW="167616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F75428B-CF8C-4C0E-B60F-298D121DE4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75872" y="6252392"/>
                        <a:ext cx="28940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77B3C6B-8221-491C-9D02-C8B26D3DE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39281"/>
              </p:ext>
            </p:extLst>
          </p:nvPr>
        </p:nvGraphicFramePr>
        <p:xfrm>
          <a:off x="5752688" y="5185569"/>
          <a:ext cx="26304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23" imgW="1523880" imgH="253800" progId="Equation.DSMT4">
                  <p:embed/>
                </p:oleObj>
              </mc:Choice>
              <mc:Fallback>
                <p:oleObj name="Equation" r:id="rId23" imgW="1523880" imgH="2538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77B3C6B-8221-491C-9D02-C8B26D3DE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52688" y="5185569"/>
                        <a:ext cx="2630487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40316AA-10F3-419D-AB18-B0710E2B0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76565"/>
              </p:ext>
            </p:extLst>
          </p:nvPr>
        </p:nvGraphicFramePr>
        <p:xfrm>
          <a:off x="5693535" y="6110848"/>
          <a:ext cx="26749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25" imgW="1549080" imgH="253800" progId="Equation.DSMT4">
                  <p:embed/>
                </p:oleObj>
              </mc:Choice>
              <mc:Fallback>
                <p:oleObj name="Equation" r:id="rId25" imgW="1549080" imgH="2538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A40316AA-10F3-419D-AB18-B0710E2B0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93535" y="6110848"/>
                        <a:ext cx="26749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CFFD19A6-420D-4F97-91D5-AC3A18088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424613"/>
              </p:ext>
            </p:extLst>
          </p:nvPr>
        </p:nvGraphicFramePr>
        <p:xfrm>
          <a:off x="5789486" y="5574447"/>
          <a:ext cx="9858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27" imgW="571320" imgH="177480" progId="Equation.DSMT4">
                  <p:embed/>
                </p:oleObj>
              </mc:Choice>
              <mc:Fallback>
                <p:oleObj name="Equation" r:id="rId27" imgW="57132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CFFD19A6-420D-4F97-91D5-AC3A18088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89486" y="5574447"/>
                        <a:ext cx="98583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A9C1325-DE53-4E8E-98D5-1BF10997A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41595"/>
              </p:ext>
            </p:extLst>
          </p:nvPr>
        </p:nvGraphicFramePr>
        <p:xfrm>
          <a:off x="5778223" y="6472260"/>
          <a:ext cx="9858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29" imgW="571320" imgH="177480" progId="Equation.DSMT4">
                  <p:embed/>
                </p:oleObj>
              </mc:Choice>
              <mc:Fallback>
                <p:oleObj name="Equation" r:id="rId29" imgW="57132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8A9C1325-DE53-4E8E-98D5-1BF10997A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78223" y="6472260"/>
                        <a:ext cx="98583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88925B9-5C40-4A28-81C3-692206AC9F1A}"/>
              </a:ext>
            </a:extLst>
          </p:cNvPr>
          <p:cNvSpPr/>
          <p:nvPr/>
        </p:nvSpPr>
        <p:spPr>
          <a:xfrm>
            <a:off x="5562600" y="5186406"/>
            <a:ext cx="2895600" cy="757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3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0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CA" dirty="0"/>
              <a:t>Piano method with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97011"/>
            <a:ext cx="8610600" cy="3241589"/>
          </a:xfrm>
        </p:spPr>
        <p:txBody>
          <a:bodyPr/>
          <a:lstStyle/>
          <a:p>
            <a:r>
              <a:rPr lang="en-CA" dirty="0"/>
              <a:t>Sample question: a + b + c &lt; 10</a:t>
            </a:r>
          </a:p>
          <a:p>
            <a:r>
              <a:rPr lang="en-CA" dirty="0"/>
              <a:t>The sum is less than 10,  can be 9, 8, 7, 6…</a:t>
            </a:r>
          </a:p>
          <a:p>
            <a:r>
              <a:rPr lang="en-CA" dirty="0"/>
              <a:t>With the black keys, instead of choose 2, we choose 3 because the third key on the right determines the sum of the three numbers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3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91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49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07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65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23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81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39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97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5578" y="35814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8981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66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24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2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40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98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56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14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7256" y="32766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6332" y="3405144"/>
            <a:ext cx="190500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850333"/>
              </p:ext>
            </p:extLst>
          </p:nvPr>
        </p:nvGraphicFramePr>
        <p:xfrm>
          <a:off x="1303527" y="2859044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3527" y="2859044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561442" y="3405144"/>
            <a:ext cx="260309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37085"/>
              </p:ext>
            </p:extLst>
          </p:nvPr>
        </p:nvGraphicFramePr>
        <p:xfrm>
          <a:off x="3542107" y="2873332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2107" y="2873332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5235118" y="3405144"/>
            <a:ext cx="1351919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149971"/>
              </p:ext>
            </p:extLst>
          </p:nvPr>
        </p:nvGraphicFramePr>
        <p:xfrm>
          <a:off x="5704592" y="2859044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04592" y="2859044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554103" y="3402177"/>
            <a:ext cx="1786789" cy="6222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37537"/>
              </p:ext>
            </p:extLst>
          </p:nvPr>
        </p:nvGraphicFramePr>
        <p:xfrm>
          <a:off x="1308281" y="2862298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8281" y="2862298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2394131" y="3402177"/>
            <a:ext cx="137160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63678"/>
              </p:ext>
            </p:extLst>
          </p:nvPr>
        </p:nvGraphicFramePr>
        <p:xfrm>
          <a:off x="2824916" y="2817925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4916" y="2817925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3821029" y="3412251"/>
            <a:ext cx="717755" cy="6402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65181"/>
              </p:ext>
            </p:extLst>
          </p:nvPr>
        </p:nvGraphicFramePr>
        <p:xfrm>
          <a:off x="4024331" y="2824327"/>
          <a:ext cx="311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24331" y="2824327"/>
                        <a:ext cx="3111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>
            <a:endCxn id="22" idx="0"/>
          </p:cNvCxnSpPr>
          <p:nvPr/>
        </p:nvCxnSpPr>
        <p:spPr>
          <a:xfrm>
            <a:off x="6536417" y="2819400"/>
            <a:ext cx="0" cy="457200"/>
          </a:xfrm>
          <a:prstGeom prst="straightConnector1">
            <a:avLst/>
          </a:prstGeom>
          <a:ln w="60325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5975178" y="2438469"/>
            <a:ext cx="1394703" cy="554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Sum =9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480390" y="2779679"/>
            <a:ext cx="0" cy="457200"/>
          </a:xfrm>
          <a:prstGeom prst="straightConnector1">
            <a:avLst/>
          </a:prstGeom>
          <a:ln w="60325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>
          <a:xfrm>
            <a:off x="3919151" y="2398748"/>
            <a:ext cx="1394703" cy="554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Sum =6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372"/>
              </p:ext>
            </p:extLst>
          </p:nvPr>
        </p:nvGraphicFramePr>
        <p:xfrm>
          <a:off x="479854" y="4229011"/>
          <a:ext cx="2406822" cy="44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16" imgW="1091880" imgH="203040" progId="Equation.DSMT4">
                  <p:embed/>
                </p:oleObj>
              </mc:Choice>
              <mc:Fallback>
                <p:oleObj name="Equation" r:id="rId16" imgW="1091880" imgH="2030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9854" y="4229011"/>
                        <a:ext cx="2406822" cy="44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70867"/>
              </p:ext>
            </p:extLst>
          </p:nvPr>
        </p:nvGraphicFramePr>
        <p:xfrm>
          <a:off x="2937269" y="4176359"/>
          <a:ext cx="20986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8" imgW="952200" imgH="228600" progId="Equation.DSMT4">
                  <p:embed/>
                </p:oleObj>
              </mc:Choice>
              <mc:Fallback>
                <p:oleObj name="Equation" r:id="rId18" imgW="952200" imgH="2286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37269" y="4176359"/>
                        <a:ext cx="20986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87206"/>
              </p:ext>
            </p:extLst>
          </p:nvPr>
        </p:nvGraphicFramePr>
        <p:xfrm>
          <a:off x="500166" y="4686366"/>
          <a:ext cx="2406822" cy="44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0166" y="4686366"/>
                        <a:ext cx="2406822" cy="44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06371"/>
              </p:ext>
            </p:extLst>
          </p:nvPr>
        </p:nvGraphicFramePr>
        <p:xfrm>
          <a:off x="2948811" y="4648200"/>
          <a:ext cx="2238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22" imgW="1015920" imgH="228600" progId="Equation.DSMT4">
                  <p:embed/>
                </p:oleObj>
              </mc:Choice>
              <mc:Fallback>
                <p:oleObj name="Equation" r:id="rId22" imgW="1015920" imgH="2286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948811" y="4648200"/>
                        <a:ext cx="223837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7151742" y="3286953"/>
            <a:ext cx="198322" cy="228600"/>
          </a:xfrm>
          <a:prstGeom prst="rect">
            <a:avLst/>
          </a:prstGeom>
          <a:solidFill>
            <a:srgbClr val="FFC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261108" y="2816245"/>
            <a:ext cx="0" cy="408745"/>
          </a:xfrm>
          <a:prstGeom prst="straightConnector1">
            <a:avLst/>
          </a:prstGeom>
          <a:ln w="60325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6699870" y="2435314"/>
            <a:ext cx="1340022" cy="49532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Sum =10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28600" y="5243368"/>
            <a:ext cx="8610600" cy="8572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hardest part would be finding all the doubles and triples</a:t>
            </a:r>
          </a:p>
        </p:txBody>
      </p:sp>
    </p:spTree>
    <p:extLst>
      <p:ext uri="{BB962C8B-B14F-4D97-AF65-F5344CB8AC3E}">
        <p14:creationId xmlns:p14="http://schemas.microsoft.com/office/powerpoint/2010/main" val="18001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39" grpId="0"/>
      <p:bldP spid="39" grpId="1"/>
      <p:bldP spid="43" grpId="0"/>
      <p:bldP spid="43" grpId="1"/>
      <p:bldP spid="48" grpId="0" animBg="1"/>
      <p:bldP spid="48" grpId="1" animBg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Suppose “a, “b” and “c” are positive integers, where </a:t>
            </a:r>
            <a:br>
              <a:rPr lang="en-CA" dirty="0"/>
            </a:br>
            <a:r>
              <a:rPr lang="en-CA" dirty="0"/>
              <a:t>0 &lt; a &lt; b &lt; c, how many different combinations of (</a:t>
            </a:r>
            <a:r>
              <a:rPr lang="en-CA" dirty="0" err="1"/>
              <a:t>a,b,c</a:t>
            </a:r>
            <a:r>
              <a:rPr lang="en-CA" dirty="0"/>
              <a:t>) are there such that: a + b + c &lt; 10 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52400" y="1340955"/>
            <a:ext cx="8495538" cy="11160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1. Count the total number of combinations where order doesn’t matter and repeats are included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475410"/>
              </p:ext>
            </p:extLst>
          </p:nvPr>
        </p:nvGraphicFramePr>
        <p:xfrm>
          <a:off x="236537" y="2137630"/>
          <a:ext cx="9826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406080" imgH="228600" progId="Equation.DSMT4">
                  <p:embed/>
                </p:oleObj>
              </mc:Choice>
              <mc:Fallback>
                <p:oleObj name="Equation" r:id="rId4" imgW="406080" imgH="2286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537" y="2137630"/>
                        <a:ext cx="982663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87354"/>
              </p:ext>
            </p:extLst>
          </p:nvPr>
        </p:nvGraphicFramePr>
        <p:xfrm>
          <a:off x="1101725" y="2100908"/>
          <a:ext cx="1793875" cy="78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901440" imgH="393480" progId="Equation.DSMT4">
                  <p:embed/>
                </p:oleObj>
              </mc:Choice>
              <mc:Fallback>
                <p:oleObj name="Equation" r:id="rId6" imgW="901440" imgH="39348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1725" y="2100908"/>
                        <a:ext cx="1793875" cy="783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20053"/>
              </p:ext>
            </p:extLst>
          </p:nvPr>
        </p:nvGraphicFramePr>
        <p:xfrm>
          <a:off x="2848461" y="2245910"/>
          <a:ext cx="765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87" name="Object 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8461" y="2245910"/>
                        <a:ext cx="7651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Content Placeholder 2"/>
          <p:cNvSpPr txBox="1">
            <a:spLocks/>
          </p:cNvSpPr>
          <p:nvPr/>
        </p:nvSpPr>
        <p:spPr>
          <a:xfrm>
            <a:off x="91046" y="2786562"/>
            <a:ext cx="8741265" cy="11160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2. Count the triples and doubles and then subtract them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163397" y="3296791"/>
            <a:ext cx="1221658" cy="55403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Triples: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135443" y="3968542"/>
            <a:ext cx="1447800" cy="43279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Doubles:</a:t>
            </a: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90164"/>
              </p:ext>
            </p:extLst>
          </p:nvPr>
        </p:nvGraphicFramePr>
        <p:xfrm>
          <a:off x="212725" y="4397375"/>
          <a:ext cx="8048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393480" imgH="241200" progId="Equation.DSMT4">
                  <p:embed/>
                </p:oleObj>
              </mc:Choice>
              <mc:Fallback>
                <p:oleObj name="Equation" r:id="rId10" imgW="393480" imgH="241200" progId="Equation.DSMT4">
                  <p:embed/>
                  <p:pic>
                    <p:nvPicPr>
                      <p:cNvPr id="101" name="Object 10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725" y="4397375"/>
                        <a:ext cx="804863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09015"/>
              </p:ext>
            </p:extLst>
          </p:nvPr>
        </p:nvGraphicFramePr>
        <p:xfrm>
          <a:off x="152400" y="4911725"/>
          <a:ext cx="9366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2" imgW="457200" imgH="241200" progId="Equation.DSMT4">
                  <p:embed/>
                </p:oleObj>
              </mc:Choice>
              <mc:Fallback>
                <p:oleObj name="Equation" r:id="rId12" imgW="457200" imgH="241200" progId="Equation.DSMT4">
                  <p:embed/>
                  <p:pic>
                    <p:nvPicPr>
                      <p:cNvPr id="102" name="Object 10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400" y="4911725"/>
                        <a:ext cx="9366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788415"/>
              </p:ext>
            </p:extLst>
          </p:nvPr>
        </p:nvGraphicFramePr>
        <p:xfrm>
          <a:off x="184150" y="5446713"/>
          <a:ext cx="8826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4" imgW="431640" imgH="241200" progId="Equation.DSMT4">
                  <p:embed/>
                </p:oleObj>
              </mc:Choice>
              <mc:Fallback>
                <p:oleObj name="Equation" r:id="rId14" imgW="431640" imgH="241200" progId="Equation.DSMT4">
                  <p:embed/>
                  <p:pic>
                    <p:nvPicPr>
                      <p:cNvPr id="103" name="Object 10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4150" y="5446713"/>
                        <a:ext cx="882650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38749"/>
              </p:ext>
            </p:extLst>
          </p:nvPr>
        </p:nvGraphicFramePr>
        <p:xfrm>
          <a:off x="160338" y="5980113"/>
          <a:ext cx="9318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6" imgW="457200" imgH="241200" progId="Equation.DSMT4">
                  <p:embed/>
                </p:oleObj>
              </mc:Choice>
              <mc:Fallback>
                <p:oleObj name="Equation" r:id="rId16" imgW="457200" imgH="24120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338" y="5980113"/>
                        <a:ext cx="931862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ight Brace 104"/>
          <p:cNvSpPr/>
          <p:nvPr/>
        </p:nvSpPr>
        <p:spPr>
          <a:xfrm>
            <a:off x="2013028" y="4433286"/>
            <a:ext cx="444500" cy="1968419"/>
          </a:xfrm>
          <a:prstGeom prst="rightBrace">
            <a:avLst>
              <a:gd name="adj1" fmla="val 58102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19713"/>
              </p:ext>
            </p:extLst>
          </p:nvPr>
        </p:nvGraphicFramePr>
        <p:xfrm>
          <a:off x="2487410" y="5241338"/>
          <a:ext cx="7524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8" imgW="368280" imgH="177480" progId="Equation.DSMT4">
                  <p:embed/>
                </p:oleObj>
              </mc:Choice>
              <mc:Fallback>
                <p:oleObj name="Equation" r:id="rId18" imgW="368280" imgH="177480" progId="Equation.DSMT4">
                  <p:embed/>
                  <p:pic>
                    <p:nvPicPr>
                      <p:cNvPr id="106" name="Object 10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7410" y="5241338"/>
                        <a:ext cx="7524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83756"/>
              </p:ext>
            </p:extLst>
          </p:nvPr>
        </p:nvGraphicFramePr>
        <p:xfrm>
          <a:off x="2330450" y="5653088"/>
          <a:ext cx="6508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30450" y="5653088"/>
                        <a:ext cx="65087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3505"/>
              </p:ext>
            </p:extLst>
          </p:nvPr>
        </p:nvGraphicFramePr>
        <p:xfrm>
          <a:off x="1048544" y="4530939"/>
          <a:ext cx="1128712" cy="304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22" imgW="761760" imgH="203040" progId="Equation.DSMT4">
                  <p:embed/>
                </p:oleObj>
              </mc:Choice>
              <mc:Fallback>
                <p:oleObj name="Equation" r:id="rId22" imgW="761760" imgH="203040" progId="Equation.DSMT4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48544" y="4530939"/>
                        <a:ext cx="1128712" cy="304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53984"/>
              </p:ext>
            </p:extLst>
          </p:nvPr>
        </p:nvGraphicFramePr>
        <p:xfrm>
          <a:off x="1060205" y="5027283"/>
          <a:ext cx="692396" cy="30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24" imgW="469800" imgH="203040" progId="Equation.DSMT4">
                  <p:embed/>
                </p:oleObj>
              </mc:Choice>
              <mc:Fallback>
                <p:oleObj name="Equation" r:id="rId24" imgW="469800" imgH="203040" progId="Equation.DSMT4">
                  <p:embed/>
                  <p:pic>
                    <p:nvPicPr>
                      <p:cNvPr id="109" name="Object 10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60205" y="5027283"/>
                        <a:ext cx="692396" cy="30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52544"/>
              </p:ext>
            </p:extLst>
          </p:nvPr>
        </p:nvGraphicFramePr>
        <p:xfrm>
          <a:off x="1059726" y="5583690"/>
          <a:ext cx="33828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26" imgW="228600" imgH="203040" progId="Equation.DSMT4">
                  <p:embed/>
                </p:oleObj>
              </mc:Choice>
              <mc:Fallback>
                <p:oleObj name="Equation" r:id="rId26" imgW="228600" imgH="203040" progId="Equation.DSMT4">
                  <p:embed/>
                  <p:pic>
                    <p:nvPicPr>
                      <p:cNvPr id="110" name="Object 10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59726" y="5583690"/>
                        <a:ext cx="338281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42708"/>
              </p:ext>
            </p:extLst>
          </p:nvPr>
        </p:nvGraphicFramePr>
        <p:xfrm>
          <a:off x="1089025" y="6061980"/>
          <a:ext cx="180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28" imgW="88560" imgH="164880" progId="Equation.DSMT4">
                  <p:embed/>
                </p:oleObj>
              </mc:Choice>
              <mc:Fallback>
                <p:oleObj name="Equation" r:id="rId28" imgW="88560" imgH="164880" progId="Equation.DSMT4">
                  <p:embed/>
                  <p:pic>
                    <p:nvPicPr>
                      <p:cNvPr id="111" name="Object 11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89025" y="6061980"/>
                        <a:ext cx="1809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Content Placeholder 2"/>
          <p:cNvSpPr txBox="1">
            <a:spLocks/>
          </p:cNvSpPr>
          <p:nvPr/>
        </p:nvSpPr>
        <p:spPr>
          <a:xfrm>
            <a:off x="3919105" y="3554871"/>
            <a:ext cx="4693508" cy="22672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3. After we subtract all the triples and doubles, divide by 6 because every 6 is a repeat</a:t>
            </a: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33245"/>
              </p:ext>
            </p:extLst>
          </p:nvPr>
        </p:nvGraphicFramePr>
        <p:xfrm>
          <a:off x="4164013" y="4764088"/>
          <a:ext cx="914760" cy="714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30" imgW="507960" imgH="393480" progId="Equation.DSMT4">
                  <p:embed/>
                </p:oleObj>
              </mc:Choice>
              <mc:Fallback>
                <p:oleObj name="Equation" r:id="rId30" imgW="507960" imgH="393480" progId="Equation.DSMT4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64013" y="4764088"/>
                        <a:ext cx="914760" cy="714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20037"/>
              </p:ext>
            </p:extLst>
          </p:nvPr>
        </p:nvGraphicFramePr>
        <p:xfrm>
          <a:off x="5127625" y="4724400"/>
          <a:ext cx="673289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32" imgW="342720" imgH="393480" progId="Equation.DSMT4">
                  <p:embed/>
                </p:oleObj>
              </mc:Choice>
              <mc:Fallback>
                <p:oleObj name="Equation" r:id="rId32" imgW="342720" imgH="393480" progId="Equation.DSMT4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127625" y="4724400"/>
                        <a:ext cx="673289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19232"/>
              </p:ext>
            </p:extLst>
          </p:nvPr>
        </p:nvGraphicFramePr>
        <p:xfrm>
          <a:off x="5791200" y="4876800"/>
          <a:ext cx="5810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4" imgW="241200" imgH="177480" progId="Equation.DSMT4">
                  <p:embed/>
                </p:oleObj>
              </mc:Choice>
              <mc:Fallback>
                <p:oleObj name="Equation" r:id="rId34" imgW="241200" imgH="177480" progId="Equation.DSMT4">
                  <p:embed/>
                  <p:pic>
                    <p:nvPicPr>
                      <p:cNvPr id="117" name="Object 116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791200" y="4876800"/>
                        <a:ext cx="581025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Content Placeholder 2"/>
          <p:cNvSpPr txBox="1">
            <a:spLocks/>
          </p:cNvSpPr>
          <p:nvPr/>
        </p:nvSpPr>
        <p:spPr>
          <a:xfrm>
            <a:off x="3881144" y="5444267"/>
            <a:ext cx="4520515" cy="565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There are 7 combinations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92909"/>
              </p:ext>
            </p:extLst>
          </p:nvPr>
        </p:nvGraphicFramePr>
        <p:xfrm>
          <a:off x="1346605" y="3252580"/>
          <a:ext cx="6238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36" imgW="304560" imgH="203040" progId="Equation.DSMT4">
                  <p:embed/>
                </p:oleObj>
              </mc:Choice>
              <mc:Fallback>
                <p:oleObj name="Equation" r:id="rId36" imgW="304560" imgH="20304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346605" y="3252580"/>
                        <a:ext cx="6238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595833"/>
              </p:ext>
            </p:extLst>
          </p:nvPr>
        </p:nvGraphicFramePr>
        <p:xfrm>
          <a:off x="1268024" y="3573017"/>
          <a:ext cx="781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38" imgW="380880" imgH="203040" progId="Equation.DSMT4">
                  <p:embed/>
                </p:oleObj>
              </mc:Choice>
              <mc:Fallback>
                <p:oleObj name="Equation" r:id="rId38" imgW="38088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268024" y="3573017"/>
                        <a:ext cx="7810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59435"/>
              </p:ext>
            </p:extLst>
          </p:nvPr>
        </p:nvGraphicFramePr>
        <p:xfrm>
          <a:off x="2081389" y="3351231"/>
          <a:ext cx="728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40" imgW="355320" imgH="203040" progId="Equation.DSMT4">
                  <p:embed/>
                </p:oleObj>
              </mc:Choice>
              <mc:Fallback>
                <p:oleObj name="Equation" r:id="rId40" imgW="35532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081389" y="3351231"/>
                        <a:ext cx="7286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Brace 35"/>
          <p:cNvSpPr/>
          <p:nvPr/>
        </p:nvSpPr>
        <p:spPr>
          <a:xfrm>
            <a:off x="2719971" y="3252580"/>
            <a:ext cx="246678" cy="649997"/>
          </a:xfrm>
          <a:prstGeom prst="rightBrace">
            <a:avLst>
              <a:gd name="adj1" fmla="val 58102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97247"/>
              </p:ext>
            </p:extLst>
          </p:nvPr>
        </p:nvGraphicFramePr>
        <p:xfrm>
          <a:off x="3037019" y="3396813"/>
          <a:ext cx="2333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42" imgW="114120" imgH="177480" progId="Equation.DSMT4">
                  <p:embed/>
                </p:oleObj>
              </mc:Choice>
              <mc:Fallback>
                <p:oleObj name="Equation" r:id="rId42" imgW="11412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037019" y="3396813"/>
                        <a:ext cx="2333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52790"/>
              </p:ext>
            </p:extLst>
          </p:nvPr>
        </p:nvGraphicFramePr>
        <p:xfrm>
          <a:off x="3512755" y="5839976"/>
          <a:ext cx="8461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44" imgW="469800" imgH="253800" progId="Equation.DSMT4">
                  <p:embed/>
                </p:oleObj>
              </mc:Choice>
              <mc:Fallback>
                <p:oleObj name="Equation" r:id="rId44" imgW="469800" imgH="2538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512755" y="5839976"/>
                        <a:ext cx="84613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95445"/>
              </p:ext>
            </p:extLst>
          </p:nvPr>
        </p:nvGraphicFramePr>
        <p:xfrm>
          <a:off x="3512755" y="6265531"/>
          <a:ext cx="8461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46" imgW="469800" imgH="253800" progId="Equation.DSMT4">
                  <p:embed/>
                </p:oleObj>
              </mc:Choice>
              <mc:Fallback>
                <p:oleObj name="Equation" r:id="rId46" imgW="469800" imgH="2538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512755" y="6265531"/>
                        <a:ext cx="84613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96221"/>
              </p:ext>
            </p:extLst>
          </p:nvPr>
        </p:nvGraphicFramePr>
        <p:xfrm>
          <a:off x="4393355" y="5858507"/>
          <a:ext cx="8461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48" imgW="469800" imgH="253800" progId="Equation.DSMT4">
                  <p:embed/>
                </p:oleObj>
              </mc:Choice>
              <mc:Fallback>
                <p:oleObj name="Equation" r:id="rId48" imgW="469800" imgH="2538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393355" y="5858507"/>
                        <a:ext cx="84613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843987"/>
              </p:ext>
            </p:extLst>
          </p:nvPr>
        </p:nvGraphicFramePr>
        <p:xfrm>
          <a:off x="4393355" y="6284062"/>
          <a:ext cx="8461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50" imgW="469800" imgH="253800" progId="Equation.DSMT4">
                  <p:embed/>
                </p:oleObj>
              </mc:Choice>
              <mc:Fallback>
                <p:oleObj name="Equation" r:id="rId50" imgW="469800" imgH="2538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393355" y="6284062"/>
                        <a:ext cx="84613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023"/>
              </p:ext>
            </p:extLst>
          </p:nvPr>
        </p:nvGraphicFramePr>
        <p:xfrm>
          <a:off x="5273955" y="5877038"/>
          <a:ext cx="8461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52" imgW="469800" imgH="253800" progId="Equation.DSMT4">
                  <p:embed/>
                </p:oleObj>
              </mc:Choice>
              <mc:Fallback>
                <p:oleObj name="Equation" r:id="rId52" imgW="469800" imgH="2538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273955" y="5877038"/>
                        <a:ext cx="84613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370364"/>
              </p:ext>
            </p:extLst>
          </p:nvPr>
        </p:nvGraphicFramePr>
        <p:xfrm>
          <a:off x="5284788" y="6302375"/>
          <a:ext cx="8239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54" imgW="457200" imgH="253800" progId="Equation.DSMT4">
                  <p:embed/>
                </p:oleObj>
              </mc:Choice>
              <mc:Fallback>
                <p:oleObj name="Equation" r:id="rId54" imgW="457200" imgH="2538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284788" y="6302375"/>
                        <a:ext cx="823912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07204"/>
              </p:ext>
            </p:extLst>
          </p:nvPr>
        </p:nvGraphicFramePr>
        <p:xfrm>
          <a:off x="6118225" y="5899150"/>
          <a:ext cx="892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56" imgW="495000" imgH="253800" progId="Equation.DSMT4">
                  <p:embed/>
                </p:oleObj>
              </mc:Choice>
              <mc:Fallback>
                <p:oleObj name="Equation" r:id="rId56" imgW="495000" imgH="2538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118225" y="5899150"/>
                        <a:ext cx="8921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1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Suppose “a, “b” and “c” are positive integers, where </a:t>
            </a:r>
            <a:br>
              <a:rPr lang="en-CA" dirty="0"/>
            </a:br>
            <a:r>
              <a:rPr lang="en-CA" dirty="0"/>
              <a:t>0 &lt; a &lt; b &lt; c, how many different combinations of (</a:t>
            </a:r>
            <a:r>
              <a:rPr lang="en-CA" dirty="0" err="1"/>
              <a:t>a,b,c</a:t>
            </a:r>
            <a:r>
              <a:rPr lang="en-CA" dirty="0"/>
              <a:t>) are there such that: a + b + c &lt; </a:t>
            </a:r>
            <a:r>
              <a:rPr lang="en-CA" b="1" dirty="0"/>
              <a:t>100</a:t>
            </a:r>
            <a:r>
              <a:rPr lang="en-CA" dirty="0"/>
              <a:t> 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76200" y="1340955"/>
            <a:ext cx="7162800" cy="11160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1. Count the total number of combinations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where order doesn’t matter and repeats are included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5833882" y="1128220"/>
          <a:ext cx="11668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3882" y="1128220"/>
                        <a:ext cx="1166812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/>
        </p:nvGraphicFramePr>
        <p:xfrm>
          <a:off x="7076894" y="1143929"/>
          <a:ext cx="1534414" cy="57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6" imgW="1054080" imgH="393480" progId="Equation.DSMT4">
                  <p:embed/>
                </p:oleObj>
              </mc:Choice>
              <mc:Fallback>
                <p:oleObj name="Equation" r:id="rId6" imgW="1054080" imgH="39348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6894" y="1143929"/>
                        <a:ext cx="1534414" cy="573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6530975" y="1733550"/>
          <a:ext cx="1470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87" name="Object 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0975" y="1733550"/>
                        <a:ext cx="14700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Content Placeholder 2"/>
          <p:cNvSpPr txBox="1">
            <a:spLocks/>
          </p:cNvSpPr>
          <p:nvPr/>
        </p:nvSpPr>
        <p:spPr>
          <a:xfrm>
            <a:off x="42483" y="2160586"/>
            <a:ext cx="8263317" cy="11160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100" dirty="0">
                <a:solidFill>
                  <a:srgbClr val="FF0000"/>
                </a:solidFill>
              </a:rPr>
              <a:t>2. Count the triples and doubles and then subtract them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251052" y="2586014"/>
            <a:ext cx="1221658" cy="55403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Triples: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215681" y="5434603"/>
            <a:ext cx="1447800" cy="43279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Doubles:</a:t>
            </a: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1843194" y="2603580"/>
          <a:ext cx="537383" cy="33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10" imgW="393480" imgH="241200" progId="Equation.DSMT4">
                  <p:embed/>
                </p:oleObj>
              </mc:Choice>
              <mc:Fallback>
                <p:oleObj name="Equation" r:id="rId10" imgW="393480" imgH="241200" progId="Equation.DSMT4">
                  <p:embed/>
                  <p:pic>
                    <p:nvPicPr>
                      <p:cNvPr id="101" name="Object 10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3194" y="2603580"/>
                        <a:ext cx="537383" cy="331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/>
        </p:nvGraphicFramePr>
        <p:xfrm>
          <a:off x="1787627" y="2980301"/>
          <a:ext cx="625357" cy="33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2" imgW="457200" imgH="241200" progId="Equation.DSMT4">
                  <p:embed/>
                </p:oleObj>
              </mc:Choice>
              <mc:Fallback>
                <p:oleObj name="Equation" r:id="rId12" imgW="457200" imgH="241200" progId="Equation.DSMT4">
                  <p:embed/>
                  <p:pic>
                    <p:nvPicPr>
                      <p:cNvPr id="102" name="Object 10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87627" y="2980301"/>
                        <a:ext cx="625357" cy="33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1804972" y="3289380"/>
          <a:ext cx="5905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14" imgW="431640" imgH="431640" progId="Equation.DSMT4">
                  <p:embed/>
                </p:oleObj>
              </mc:Choice>
              <mc:Fallback>
                <p:oleObj name="Equation" r:id="rId14" imgW="431640" imgH="431640" progId="Equation.DSMT4">
                  <p:embed/>
                  <p:pic>
                    <p:nvPicPr>
                      <p:cNvPr id="103" name="Object 10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04972" y="3289380"/>
                        <a:ext cx="5905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80879" y="2982250"/>
          <a:ext cx="6238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0879" y="2982250"/>
                        <a:ext cx="6238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51052" y="3309050"/>
          <a:ext cx="781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1052" y="3309050"/>
                        <a:ext cx="7810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23079" y="4216267"/>
          <a:ext cx="1196976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20" imgW="583920" imgH="203040" progId="Equation.DSMT4">
                  <p:embed/>
                </p:oleObj>
              </mc:Choice>
              <mc:Fallback>
                <p:oleObj name="Equation" r:id="rId20" imgW="58392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3079" y="4216267"/>
                        <a:ext cx="1196976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Brace 35"/>
          <p:cNvSpPr/>
          <p:nvPr/>
        </p:nvSpPr>
        <p:spPr>
          <a:xfrm rot="5400000">
            <a:off x="505568" y="3953302"/>
            <a:ext cx="583232" cy="1351052"/>
          </a:xfrm>
          <a:prstGeom prst="rightBrace">
            <a:avLst>
              <a:gd name="adj1" fmla="val 58102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88274" y="4979468"/>
          <a:ext cx="3889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8274" y="4979468"/>
                        <a:ext cx="388938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620931" y="5466730"/>
          <a:ext cx="83026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24" imgW="609480" imgH="774360" progId="Equation.DSMT4">
                  <p:embed/>
                </p:oleObj>
              </mc:Choice>
              <mc:Fallback>
                <p:oleObj name="Equation" r:id="rId24" imgW="609480" imgH="77436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20931" y="5466730"/>
                        <a:ext cx="830262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Brace 45"/>
          <p:cNvSpPr/>
          <p:nvPr/>
        </p:nvSpPr>
        <p:spPr>
          <a:xfrm>
            <a:off x="3461503" y="2598900"/>
            <a:ext cx="444500" cy="1903184"/>
          </a:xfrm>
          <a:prstGeom prst="rightBrace">
            <a:avLst>
              <a:gd name="adj1" fmla="val 58102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2459131" y="5542930"/>
          <a:ext cx="7143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26" imgW="596880" imgH="203040" progId="Equation.DSMT4">
                  <p:embed/>
                </p:oleObj>
              </mc:Choice>
              <mc:Fallback>
                <p:oleObj name="Equation" r:id="rId26" imgW="596880" imgH="20304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459131" y="5542930"/>
                        <a:ext cx="714375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495644" y="5900118"/>
          <a:ext cx="4206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28" imgW="342720" imgH="203040" progId="Equation.DSMT4">
                  <p:embed/>
                </p:oleObj>
              </mc:Choice>
              <mc:Fallback>
                <p:oleObj name="Equation" r:id="rId28" imgW="342720" imgH="20304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495644" y="5900118"/>
                        <a:ext cx="420687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2518501" y="6228730"/>
          <a:ext cx="12177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30" imgW="88560" imgH="164880" progId="Equation.DSMT4">
                  <p:embed/>
                </p:oleObj>
              </mc:Choice>
              <mc:Fallback>
                <p:oleObj name="Equation" r:id="rId30" imgW="88560" imgH="1648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18501" y="6228730"/>
                        <a:ext cx="121778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2459131" y="4992068"/>
          <a:ext cx="639762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2" imgW="533160" imgH="203040" progId="Equation.DSMT4">
                  <p:embed/>
                </p:oleObj>
              </mc:Choice>
              <mc:Fallback>
                <p:oleObj name="Equation" r:id="rId32" imgW="533160" imgH="20304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459131" y="4992068"/>
                        <a:ext cx="639762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2466274" y="4666868"/>
          <a:ext cx="6254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34" imgW="520560" imgH="203040" progId="Equation.DSMT4">
                  <p:embed/>
                </p:oleObj>
              </mc:Choice>
              <mc:Fallback>
                <p:oleObj name="Equation" r:id="rId34" imgW="520560" imgH="20304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466274" y="4666868"/>
                        <a:ext cx="625475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434279" y="4281253"/>
          <a:ext cx="88423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36" imgW="736560" imgH="203040" progId="Equation.DSMT4">
                  <p:embed/>
                </p:oleObj>
              </mc:Choice>
              <mc:Fallback>
                <p:oleObj name="Equation" r:id="rId36" imgW="73656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434279" y="4281253"/>
                        <a:ext cx="88423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3091265" y="4261313"/>
          <a:ext cx="268300" cy="30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38" imgW="114120" imgH="126720" progId="Equation.DSMT4">
                  <p:embed/>
                </p:oleObj>
              </mc:Choice>
              <mc:Fallback>
                <p:oleObj name="Equation" r:id="rId38" imgW="114120" imgH="12672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091265" y="4261313"/>
                        <a:ext cx="268300" cy="30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2459131" y="3934792"/>
          <a:ext cx="7826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40" imgW="596880" imgH="177480" progId="Equation.DSMT4">
                  <p:embed/>
                </p:oleObj>
              </mc:Choice>
              <mc:Fallback>
                <p:oleObj name="Equation" r:id="rId40" imgW="5968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459131" y="3934792"/>
                        <a:ext cx="782637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687731" y="3931453"/>
          <a:ext cx="253770" cy="24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42" imgW="190440" imgH="177480" progId="Equation.DSMT4">
                  <p:embed/>
                </p:oleObj>
              </mc:Choice>
              <mc:Fallback>
                <p:oleObj name="Equation" r:id="rId42" imgW="190440" imgH="1774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687731" y="3931453"/>
                        <a:ext cx="253770" cy="24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2712478" y="3883974"/>
          <a:ext cx="268300" cy="30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44" imgW="114120" imgH="126720" progId="Equation.DSMT4">
                  <p:embed/>
                </p:oleObj>
              </mc:Choice>
              <mc:Fallback>
                <p:oleObj name="Equation" r:id="rId44" imgW="114120" imgH="12672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712478" y="3883974"/>
                        <a:ext cx="268300" cy="30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2425794" y="3333130"/>
          <a:ext cx="110013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46" imgW="838080" imgH="203040" progId="Equation.DSMT4">
                  <p:embed/>
                </p:oleObj>
              </mc:Choice>
              <mc:Fallback>
                <p:oleObj name="Equation" r:id="rId46" imgW="838080" imgH="20304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425794" y="3333130"/>
                        <a:ext cx="1100137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2673201" y="3307185"/>
          <a:ext cx="268300" cy="30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48" imgW="114120" imgH="126720" progId="Equation.DSMT4">
                  <p:embed/>
                </p:oleObj>
              </mc:Choice>
              <mc:Fallback>
                <p:oleObj name="Equation" r:id="rId48" imgW="114120" imgH="12672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673201" y="3307185"/>
                        <a:ext cx="268300" cy="30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2403559" y="3032695"/>
          <a:ext cx="12319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49" imgW="939600" imgH="203040" progId="Equation.DSMT4">
                  <p:embed/>
                </p:oleObj>
              </mc:Choice>
              <mc:Fallback>
                <p:oleObj name="Equation" r:id="rId49" imgW="939600" imgH="20304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403559" y="3032695"/>
                        <a:ext cx="123190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2568659" y="3049164"/>
          <a:ext cx="268300" cy="30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51" imgW="114120" imgH="126720" progId="Equation.DSMT4">
                  <p:embed/>
                </p:oleObj>
              </mc:Choice>
              <mc:Fallback>
                <p:oleObj name="Equation" r:id="rId51" imgW="114120" imgH="12672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568659" y="3049164"/>
                        <a:ext cx="268300" cy="30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2399575" y="2681857"/>
          <a:ext cx="111601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52" imgW="850680" imgH="203040" progId="Equation.DSMT4">
                  <p:embed/>
                </p:oleObj>
              </mc:Choice>
              <mc:Fallback>
                <p:oleObj name="Equation" r:id="rId52" imgW="850680" imgH="2030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2399575" y="2681857"/>
                        <a:ext cx="1116013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2332124" y="2650656"/>
          <a:ext cx="268300" cy="30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54" imgW="114120" imgH="126720" progId="Equation.DSMT4">
                  <p:embed/>
                </p:oleObj>
              </mc:Choice>
              <mc:Fallback>
                <p:oleObj name="Equation" r:id="rId54" imgW="114120" imgH="12672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332124" y="2650656"/>
                        <a:ext cx="268300" cy="30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3808596" y="2811651"/>
          <a:ext cx="1326981" cy="26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55" imgW="888840" imgH="177480" progId="Equation.DSMT4">
                  <p:embed/>
                </p:oleObj>
              </mc:Choice>
              <mc:Fallback>
                <p:oleObj name="Equation" r:id="rId55" imgW="888840" imgH="17748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3808596" y="2811651"/>
                        <a:ext cx="1326981" cy="26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3835493" y="3172793"/>
          <a:ext cx="13668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57" imgW="914400" imgH="393480" progId="Equation.DSMT4">
                  <p:embed/>
                </p:oleObj>
              </mc:Choice>
              <mc:Fallback>
                <p:oleObj name="Equation" r:id="rId57" imgW="914400" imgH="393480" progId="Equation.DSMT4">
                  <p:embed/>
                  <p:pic>
                    <p:nvPicPr>
                      <p:cNvPr id="89" name="Object 88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835493" y="3172793"/>
                        <a:ext cx="13668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3815649" y="3761238"/>
          <a:ext cx="998063" cy="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59" imgW="469800" imgH="164880" progId="Equation.DSMT4">
                  <p:embed/>
                </p:oleObj>
              </mc:Choice>
              <mc:Fallback>
                <p:oleObj name="Equation" r:id="rId59" imgW="469800" imgH="164880" progId="Equation.DSMT4">
                  <p:embed/>
                  <p:pic>
                    <p:nvPicPr>
                      <p:cNvPr id="90" name="Object 89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815649" y="3761238"/>
                        <a:ext cx="998063" cy="35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ight Brace 90"/>
          <p:cNvSpPr/>
          <p:nvPr/>
        </p:nvSpPr>
        <p:spPr>
          <a:xfrm>
            <a:off x="3005231" y="4598973"/>
            <a:ext cx="444500" cy="1903184"/>
          </a:xfrm>
          <a:prstGeom prst="rightBrace">
            <a:avLst>
              <a:gd name="adj1" fmla="val 58102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3343617" y="4814877"/>
          <a:ext cx="1502863" cy="2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61" imgW="914400" imgH="177480" progId="Equation.DSMT4">
                  <p:embed/>
                </p:oleObj>
              </mc:Choice>
              <mc:Fallback>
                <p:oleObj name="Equation" r:id="rId61" imgW="914400" imgH="17748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3343617" y="4814877"/>
                        <a:ext cx="1502863" cy="293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3482177" y="5176926"/>
          <a:ext cx="578359" cy="33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63" imgW="355320" imgH="203040" progId="Equation.DSMT4">
                  <p:embed/>
                </p:oleObj>
              </mc:Choice>
              <mc:Fallback>
                <p:oleObj name="Equation" r:id="rId63" imgW="355320" imgH="20304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3482177" y="5176926"/>
                        <a:ext cx="578359" cy="331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3449731" y="5591214"/>
          <a:ext cx="749628" cy="33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65" imgW="393480" imgH="177480" progId="Equation.DSMT4">
                  <p:embed/>
                </p:oleObj>
              </mc:Choice>
              <mc:Fallback>
                <p:oleObj name="Equation" r:id="rId65" imgW="393480" imgH="17748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3449731" y="5591214"/>
                        <a:ext cx="749628" cy="338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88910" y="3939580"/>
          <a:ext cx="749490" cy="154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67" imgW="596880" imgH="1231560" progId="Equation.DSMT4">
                  <p:embed/>
                </p:oleObj>
              </mc:Choice>
              <mc:Fallback>
                <p:oleObj name="Equation" r:id="rId67" imgW="596880" imgH="1231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688910" y="3939580"/>
                        <a:ext cx="749490" cy="1546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3327906" y="6052406"/>
          <a:ext cx="20240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69" imgW="990360" imgH="177480" progId="Equation.DSMT4">
                  <p:embed/>
                </p:oleObj>
              </mc:Choice>
              <mc:Fallback>
                <p:oleObj name="Equation" r:id="rId69" imgW="990360" imgH="17748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3327906" y="6052406"/>
                        <a:ext cx="2024063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3205957" y="6358788"/>
          <a:ext cx="1917437" cy="42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71" imgW="1155600" imgH="253800" progId="Equation.DSMT4">
                  <p:embed/>
                </p:oleObj>
              </mc:Choice>
              <mc:Fallback>
                <p:oleObj name="Equation" r:id="rId71" imgW="1155600" imgH="25380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3205957" y="6358788"/>
                        <a:ext cx="1917437" cy="423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Content Placeholder 2"/>
          <p:cNvSpPr txBox="1">
            <a:spLocks/>
          </p:cNvSpPr>
          <p:nvPr/>
        </p:nvSpPr>
        <p:spPr>
          <a:xfrm>
            <a:off x="5291112" y="2714745"/>
            <a:ext cx="3538947" cy="10937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100" dirty="0">
                <a:solidFill>
                  <a:srgbClr val="FF0000"/>
                </a:solidFill>
              </a:rPr>
              <a:t>3. Subtract all the triples &amp; doubles, divide by 6 because every 6 is a repeat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5357375" y="3820024"/>
          <a:ext cx="1736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73" imgW="965160" imgH="393480" progId="Equation.DSMT4">
                  <p:embed/>
                </p:oleObj>
              </mc:Choice>
              <mc:Fallback>
                <p:oleObj name="Equation" r:id="rId73" imgW="965160" imgH="39348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5357375" y="3820024"/>
                        <a:ext cx="173672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7086600" y="3781425"/>
          <a:ext cx="12461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75" imgW="634680" imgH="393480" progId="Equation.DSMT4">
                  <p:embed/>
                </p:oleObj>
              </mc:Choice>
              <mc:Fallback>
                <p:oleObj name="Equation" r:id="rId75" imgW="634680" imgH="393480" progId="Equation.DSMT4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7086600" y="3781425"/>
                        <a:ext cx="1246187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5176657" y="4569441"/>
          <a:ext cx="13144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77" imgW="545760" imgH="177480" progId="Equation.DSMT4">
                  <p:embed/>
                </p:oleObj>
              </mc:Choice>
              <mc:Fallback>
                <p:oleObj name="Equation" r:id="rId77" imgW="545760" imgH="17748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5176657" y="4569441"/>
                        <a:ext cx="1314450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Content Placeholder 2"/>
          <p:cNvSpPr txBox="1">
            <a:spLocks/>
          </p:cNvSpPr>
          <p:nvPr/>
        </p:nvSpPr>
        <p:spPr>
          <a:xfrm>
            <a:off x="5076002" y="5049838"/>
            <a:ext cx="3506592" cy="893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>
                <a:solidFill>
                  <a:srgbClr val="FF0000"/>
                </a:solidFill>
              </a:rPr>
              <a:t>There are 24952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combinations</a:t>
            </a: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5135577" y="6422264"/>
          <a:ext cx="7794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79" imgW="469800" imgH="177480" progId="Equation.DSMT4">
                  <p:embed/>
                </p:oleObj>
              </mc:Choice>
              <mc:Fallback>
                <p:oleObj name="Equation" r:id="rId79" imgW="469800" imgH="177480" progId="Equation.DSMT4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5135577" y="6422264"/>
                        <a:ext cx="779463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7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6" grpId="0" animBg="1"/>
      <p:bldP spid="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563562"/>
          </a:xfrm>
        </p:spPr>
        <p:txBody>
          <a:bodyPr/>
          <a:lstStyle/>
          <a:p>
            <a:r>
              <a:rPr lang="en-CA" dirty="0"/>
              <a:t>Piano Method: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895600"/>
            <a:ext cx="8991600" cy="170418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With the 9 black keys, we need to select two of them to split the width of 10 into 3 separate parts</a:t>
            </a:r>
          </a:p>
          <a:p>
            <a:r>
              <a:rPr lang="en-CA" dirty="0"/>
              <a:t>Since numbers are different, subtract all the triples &amp; </a:t>
            </a:r>
            <a:r>
              <a:rPr lang="en-CA" dirty="0" err="1"/>
              <a:t>dbles</a:t>
            </a:r>
            <a:endParaRPr lang="en-CA" dirty="0"/>
          </a:p>
          <a:p>
            <a:r>
              <a:rPr lang="en-CA" dirty="0"/>
              <a:t>Permutation of every 6 are the same, divide by 6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334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66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4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5600" y="22860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59003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066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924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782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640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498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356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14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7278" y="19812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28600" y="609600"/>
            <a:ext cx="8458200" cy="85031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What would you do if none of the terms can be equal?</a:t>
            </a:r>
          </a:p>
          <a:p>
            <a:pPr marL="0" indent="0">
              <a:buNone/>
            </a:pPr>
            <a:r>
              <a:rPr lang="en-CA" dirty="0"/>
              <a:t>Ex: Suppose a + b +  c  = 10    0&lt;a&lt;b&lt;c</a:t>
            </a:r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33400" y="2095551"/>
            <a:ext cx="190500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15670"/>
              </p:ext>
            </p:extLst>
          </p:nvPr>
        </p:nvGraphicFramePr>
        <p:xfrm>
          <a:off x="1320595" y="1549451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0595" y="1549451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2578510" y="2095551"/>
            <a:ext cx="260309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59937"/>
              </p:ext>
            </p:extLst>
          </p:nvPr>
        </p:nvGraphicFramePr>
        <p:xfrm>
          <a:off x="3559175" y="1563739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9175" y="1563739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>
            <a:off x="5276319" y="2070100"/>
            <a:ext cx="190500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094477"/>
              </p:ext>
            </p:extLst>
          </p:nvPr>
        </p:nvGraphicFramePr>
        <p:xfrm>
          <a:off x="6063514" y="1524000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3514" y="1524000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11296"/>
              </p:ext>
            </p:extLst>
          </p:nvPr>
        </p:nvGraphicFramePr>
        <p:xfrm>
          <a:off x="7478607" y="1561221"/>
          <a:ext cx="1169251" cy="61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9" imgW="482400" imgH="253800" progId="Equation.DSMT4">
                  <p:embed/>
                </p:oleObj>
              </mc:Choice>
              <mc:Fallback>
                <p:oleObj name="Equation" r:id="rId9" imgW="482400" imgH="25380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8607" y="1561221"/>
                        <a:ext cx="1169251" cy="61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623036" y="2095246"/>
            <a:ext cx="3158389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929183"/>
              </p:ext>
            </p:extLst>
          </p:nvPr>
        </p:nvGraphicFramePr>
        <p:xfrm>
          <a:off x="2133600" y="1569041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1569041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3886200" y="2095246"/>
            <a:ext cx="260309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30110"/>
              </p:ext>
            </p:extLst>
          </p:nvPr>
        </p:nvGraphicFramePr>
        <p:xfrm>
          <a:off x="5085745" y="1563639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5745" y="1563639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6553200" y="2096039"/>
            <a:ext cx="717755" cy="6402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85973"/>
              </p:ext>
            </p:extLst>
          </p:nvPr>
        </p:nvGraphicFramePr>
        <p:xfrm>
          <a:off x="6798616" y="1524000"/>
          <a:ext cx="311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98616" y="1524000"/>
                        <a:ext cx="3111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96338"/>
              </p:ext>
            </p:extLst>
          </p:nvPr>
        </p:nvGraphicFramePr>
        <p:xfrm>
          <a:off x="7515225" y="2156824"/>
          <a:ext cx="11382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16" imgW="469800" imgH="253800" progId="Equation.DSMT4">
                  <p:embed/>
                </p:oleObj>
              </mc:Choice>
              <mc:Fallback>
                <p:oleObj name="Equation" r:id="rId16" imgW="469800" imgH="25380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15225" y="2156824"/>
                        <a:ext cx="1138238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80559"/>
              </p:ext>
            </p:extLst>
          </p:nvPr>
        </p:nvGraphicFramePr>
        <p:xfrm>
          <a:off x="248893" y="4475163"/>
          <a:ext cx="9842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893" y="4475163"/>
                        <a:ext cx="98425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398835"/>
              </p:ext>
            </p:extLst>
          </p:nvPr>
        </p:nvGraphicFramePr>
        <p:xfrm>
          <a:off x="1223464" y="4475163"/>
          <a:ext cx="12303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20" imgW="507960" imgH="393480" progId="Equation.DSMT4">
                  <p:embed/>
                </p:oleObj>
              </mc:Choice>
              <mc:Fallback>
                <p:oleObj name="Equation" r:id="rId20" imgW="507960" imgH="39348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23464" y="4475163"/>
                        <a:ext cx="1230313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16161"/>
              </p:ext>
            </p:extLst>
          </p:nvPr>
        </p:nvGraphicFramePr>
        <p:xfrm>
          <a:off x="2011185" y="4519612"/>
          <a:ext cx="276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22" imgW="114120" imgH="177480" progId="Equation.DSMT4">
                  <p:embed/>
                </p:oleObj>
              </mc:Choice>
              <mc:Fallback>
                <p:oleObj name="Equation" r:id="rId22" imgW="114120" imgH="17748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11185" y="4519612"/>
                        <a:ext cx="2762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71523"/>
              </p:ext>
            </p:extLst>
          </p:nvPr>
        </p:nvGraphicFramePr>
        <p:xfrm>
          <a:off x="1328514" y="5009357"/>
          <a:ext cx="2143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28514" y="5009357"/>
                        <a:ext cx="2143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8190"/>
              </p:ext>
            </p:extLst>
          </p:nvPr>
        </p:nvGraphicFramePr>
        <p:xfrm>
          <a:off x="2028532" y="5009357"/>
          <a:ext cx="3063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26" imgW="126720" imgH="164880" progId="Equation.DSMT4">
                  <p:embed/>
                </p:oleObj>
              </mc:Choice>
              <mc:Fallback>
                <p:oleObj name="Equation" r:id="rId26" imgW="126720" imgH="16488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28532" y="5009357"/>
                        <a:ext cx="30638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295327"/>
              </p:ext>
            </p:extLst>
          </p:nvPr>
        </p:nvGraphicFramePr>
        <p:xfrm>
          <a:off x="866770" y="5450269"/>
          <a:ext cx="765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28" imgW="317160" imgH="177480" progId="Equation.DSMT4">
                  <p:embed/>
                </p:oleObj>
              </mc:Choice>
              <mc:Fallback>
                <p:oleObj name="Equation" r:id="rId28" imgW="317160" imgH="17748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66770" y="5450269"/>
                        <a:ext cx="7651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2649290" y="4519612"/>
            <a:ext cx="1221658" cy="55403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Triples: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814870" y="4519612"/>
            <a:ext cx="1221658" cy="554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(none)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619012" y="4949031"/>
            <a:ext cx="1447800" cy="43279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Doubles: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323"/>
              </p:ext>
            </p:extLst>
          </p:nvPr>
        </p:nvGraphicFramePr>
        <p:xfrm>
          <a:off x="2731093" y="5314850"/>
          <a:ext cx="649919" cy="41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0" imgW="317160" imgH="203040" progId="Equation.DSMT4">
                  <p:embed/>
                </p:oleObj>
              </mc:Choice>
              <mc:Fallback>
                <p:oleObj name="Equation" r:id="rId30" imgW="317160" imgH="20304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31093" y="5314850"/>
                        <a:ext cx="649919" cy="41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68264"/>
              </p:ext>
            </p:extLst>
          </p:nvPr>
        </p:nvGraphicFramePr>
        <p:xfrm>
          <a:off x="2695212" y="5634831"/>
          <a:ext cx="7794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32" imgW="380880" imgH="203040" progId="Equation.DSMT4">
                  <p:embed/>
                </p:oleObj>
              </mc:Choice>
              <mc:Fallback>
                <p:oleObj name="Equation" r:id="rId32" imgW="38088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695212" y="5634831"/>
                        <a:ext cx="77946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78851"/>
              </p:ext>
            </p:extLst>
          </p:nvPr>
        </p:nvGraphicFramePr>
        <p:xfrm>
          <a:off x="2704737" y="5955506"/>
          <a:ext cx="752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34" imgW="368280" imgH="203040" progId="Equation.DSMT4">
                  <p:embed/>
                </p:oleObj>
              </mc:Choice>
              <mc:Fallback>
                <p:oleObj name="Equation" r:id="rId34" imgW="368280" imgH="20304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704737" y="5955506"/>
                        <a:ext cx="7524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22012"/>
              </p:ext>
            </p:extLst>
          </p:nvPr>
        </p:nvGraphicFramePr>
        <p:xfrm>
          <a:off x="2701562" y="6320631"/>
          <a:ext cx="777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36" imgW="380880" imgH="203040" progId="Equation.DSMT4">
                  <p:embed/>
                </p:oleObj>
              </mc:Choice>
              <mc:Fallback>
                <p:oleObj name="Equation" r:id="rId36" imgW="380880" imgH="20304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01562" y="6320631"/>
                        <a:ext cx="7778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ight Brace 75"/>
          <p:cNvSpPr/>
          <p:nvPr/>
        </p:nvSpPr>
        <p:spPr>
          <a:xfrm>
            <a:off x="3457212" y="5314850"/>
            <a:ext cx="444500" cy="1310581"/>
          </a:xfrm>
          <a:prstGeom prst="rightBrace">
            <a:avLst>
              <a:gd name="adj1" fmla="val 58102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97328"/>
              </p:ext>
            </p:extLst>
          </p:nvPr>
        </p:nvGraphicFramePr>
        <p:xfrm>
          <a:off x="3952512" y="5772149"/>
          <a:ext cx="6492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38" imgW="317160" imgH="177480" progId="Equation.DSMT4">
                  <p:embed/>
                </p:oleObj>
              </mc:Choice>
              <mc:Fallback>
                <p:oleObj name="Equation" r:id="rId38" imgW="317160" imgH="17748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952512" y="5772149"/>
                        <a:ext cx="64928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07708"/>
              </p:ext>
            </p:extLst>
          </p:nvPr>
        </p:nvGraphicFramePr>
        <p:xfrm>
          <a:off x="3961243" y="4990305"/>
          <a:ext cx="3635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40" imgW="177480" imgH="164880" progId="Equation.DSMT4">
                  <p:embed/>
                </p:oleObj>
              </mc:Choice>
              <mc:Fallback>
                <p:oleObj name="Equation" r:id="rId40" imgW="177480" imgH="164880" progId="Equation.DSMT4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961243" y="4990305"/>
                        <a:ext cx="363538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230206"/>
              </p:ext>
            </p:extLst>
          </p:nvPr>
        </p:nvGraphicFramePr>
        <p:xfrm>
          <a:off x="163512" y="6197600"/>
          <a:ext cx="14366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42" imgW="596880" imgH="177480" progId="Equation.DSMT4">
                  <p:embed/>
                </p:oleObj>
              </mc:Choice>
              <mc:Fallback>
                <p:oleObj name="Equation" r:id="rId42" imgW="596880" imgH="17748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63512" y="6197600"/>
                        <a:ext cx="143668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59761"/>
              </p:ext>
            </p:extLst>
          </p:nvPr>
        </p:nvGraphicFramePr>
        <p:xfrm>
          <a:off x="1561364" y="6209737"/>
          <a:ext cx="488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44" imgW="203040" imgH="164880" progId="Equation.DSMT4">
                  <p:embed/>
                </p:oleObj>
              </mc:Choice>
              <mc:Fallback>
                <p:oleObj name="Equation" r:id="rId44" imgW="203040" imgH="16488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61364" y="6209737"/>
                        <a:ext cx="4889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ontent Placeholder 2"/>
          <p:cNvSpPr txBox="1">
            <a:spLocks/>
          </p:cNvSpPr>
          <p:nvPr/>
        </p:nvSpPr>
        <p:spPr>
          <a:xfrm>
            <a:off x="4876800" y="4446586"/>
            <a:ext cx="3998976" cy="11160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We now have 24 combos left, but every 6 is a repeat 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71777"/>
              </p:ext>
            </p:extLst>
          </p:nvPr>
        </p:nvGraphicFramePr>
        <p:xfrm>
          <a:off x="4953000" y="5257800"/>
          <a:ext cx="8255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46" imgW="342720" imgH="393480" progId="Equation.DSMT4">
                  <p:embed/>
                </p:oleObj>
              </mc:Choice>
              <mc:Fallback>
                <p:oleObj name="Equation" r:id="rId46" imgW="342720" imgH="393480" progId="Equation.DSMT4">
                  <p:embed/>
                  <p:pic>
                    <p:nvPicPr>
                      <p:cNvPr id="80" name="Object 79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4953000" y="5257800"/>
                        <a:ext cx="825500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821430"/>
              </p:ext>
            </p:extLst>
          </p:nvPr>
        </p:nvGraphicFramePr>
        <p:xfrm>
          <a:off x="5761076" y="5609085"/>
          <a:ext cx="306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48" imgW="126720" imgH="164880" progId="Equation.DSMT4">
                  <p:embed/>
                </p:oleObj>
              </mc:Choice>
              <mc:Fallback>
                <p:oleObj name="Equation" r:id="rId48" imgW="126720" imgH="16488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5761076" y="5609085"/>
                        <a:ext cx="3063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47507"/>
              </p:ext>
            </p:extLst>
          </p:nvPr>
        </p:nvGraphicFramePr>
        <p:xfrm>
          <a:off x="6324736" y="5271690"/>
          <a:ext cx="856584" cy="46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50" imgW="469800" imgH="253800" progId="Equation.DSMT4">
                  <p:embed/>
                </p:oleObj>
              </mc:Choice>
              <mc:Fallback>
                <p:oleObj name="Equation" r:id="rId50" imgW="469800" imgH="2538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24736" y="5271690"/>
                        <a:ext cx="856584" cy="465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74484"/>
              </p:ext>
            </p:extLst>
          </p:nvPr>
        </p:nvGraphicFramePr>
        <p:xfrm>
          <a:off x="6300867" y="5699060"/>
          <a:ext cx="8334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52" imgW="457200" imgH="253800" progId="Equation.DSMT4">
                  <p:embed/>
                </p:oleObj>
              </mc:Choice>
              <mc:Fallback>
                <p:oleObj name="Equation" r:id="rId52" imgW="457200" imgH="25380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6300867" y="5699060"/>
                        <a:ext cx="83343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76022"/>
              </p:ext>
            </p:extLst>
          </p:nvPr>
        </p:nvGraphicFramePr>
        <p:xfrm>
          <a:off x="7178987" y="5272769"/>
          <a:ext cx="8556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54" imgW="469800" imgH="253800" progId="Equation.DSMT4">
                  <p:embed/>
                </p:oleObj>
              </mc:Choice>
              <mc:Fallback>
                <p:oleObj name="Equation" r:id="rId54" imgW="469800" imgH="253800" progId="Equation.DSMT4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7178987" y="5272769"/>
                        <a:ext cx="855662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88103"/>
              </p:ext>
            </p:extLst>
          </p:nvPr>
        </p:nvGraphicFramePr>
        <p:xfrm>
          <a:off x="7152840" y="5687375"/>
          <a:ext cx="8794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56" imgW="482400" imgH="253800" progId="Equation.DSMT4">
                  <p:embed/>
                </p:oleObj>
              </mc:Choice>
              <mc:Fallback>
                <p:oleObj name="Equation" r:id="rId56" imgW="482400" imgH="25380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152840" y="5687375"/>
                        <a:ext cx="8794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5AA046-FBEB-40C3-981F-CBECD323A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957732"/>
              </p:ext>
            </p:extLst>
          </p:nvPr>
        </p:nvGraphicFramePr>
        <p:xfrm>
          <a:off x="3352800" y="176682"/>
          <a:ext cx="2226435" cy="432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8" imgW="914400" imgH="177480" progId="Equation.DSMT4">
                  <p:embed/>
                </p:oleObj>
              </mc:Choice>
              <mc:Fallback>
                <p:oleObj name="Equation" r:id="rId58" imgW="9144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55AA046-FBEB-40C3-981F-CBECD323A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3352800" y="176682"/>
                        <a:ext cx="2226435" cy="432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9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A6E2-2737-4EDA-8B17-E4F09753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411162"/>
          </a:xfrm>
        </p:spPr>
        <p:txBody>
          <a:bodyPr>
            <a:normAutofit fontScale="90000"/>
          </a:bodyPr>
          <a:lstStyle/>
          <a:p>
            <a:r>
              <a:rPr lang="en-CA" dirty="0"/>
              <a:t>Reminders for Piano Method/Sticks and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B28D-A10E-452A-A549-1BED9394E7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699655"/>
            <a:ext cx="7848600" cy="1371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If the question allows any values to be zero, then use the SS method</a:t>
            </a:r>
          </a:p>
          <a:p>
            <a:pPr marL="0" indent="0">
              <a:buNone/>
            </a:pPr>
            <a:r>
              <a:rPr lang="en-CA" dirty="0"/>
              <a:t>If zeroes are not allowed, then use the Piano method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B0FBF9-556B-44B1-BD81-CAC2D5EF49A8}"/>
              </a:ext>
            </a:extLst>
          </p:cNvPr>
          <p:cNvSpPr txBox="1">
            <a:spLocks/>
          </p:cNvSpPr>
          <p:nvPr/>
        </p:nvSpPr>
        <p:spPr>
          <a:xfrm>
            <a:off x="304800" y="2236863"/>
            <a:ext cx="81534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/>
              <a:t>Suppose “a, “b” and “c” are positive integers, where </a:t>
            </a:r>
            <a:br>
              <a:rPr lang="en-CA"/>
            </a:br>
            <a:r>
              <a:rPr lang="en-CA"/>
              <a:t>0 &lt; a &lt; b &lt; c, how many different combinations of (a,b,c) are there such that:</a:t>
            </a:r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8648FB-2B34-4A2C-AE90-626E8B607668}"/>
              </a:ext>
            </a:extLst>
          </p:cNvPr>
          <p:cNvSpPr txBox="1">
            <a:spLocks/>
          </p:cNvSpPr>
          <p:nvPr/>
        </p:nvSpPr>
        <p:spPr>
          <a:xfrm>
            <a:off x="457200" y="3399858"/>
            <a:ext cx="25146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 err="1"/>
              <a:t>i</a:t>
            </a:r>
            <a:r>
              <a:rPr lang="en-CA" dirty="0"/>
              <a:t>)  a + b + c =10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3200A8-65B7-4352-AE78-DED3AE367173}"/>
              </a:ext>
            </a:extLst>
          </p:cNvPr>
          <p:cNvSpPr txBox="1">
            <a:spLocks/>
          </p:cNvSpPr>
          <p:nvPr/>
        </p:nvSpPr>
        <p:spPr>
          <a:xfrm>
            <a:off x="381000" y="4390458"/>
            <a:ext cx="25146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ii)  a + b + c =20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BBA56A-543D-4C57-9549-5D90D12B5A4C}"/>
              </a:ext>
            </a:extLst>
          </p:cNvPr>
          <p:cNvSpPr txBox="1">
            <a:spLocks/>
          </p:cNvSpPr>
          <p:nvPr/>
        </p:nvSpPr>
        <p:spPr>
          <a:xfrm>
            <a:off x="381000" y="5457258"/>
            <a:ext cx="2514600" cy="533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iii)  a + b + c &lt; 10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B703FF-9072-4276-8497-B02A2A2278B2}"/>
              </a:ext>
            </a:extLst>
          </p:cNvPr>
          <p:cNvSpPr txBox="1">
            <a:spLocks/>
          </p:cNvSpPr>
          <p:nvPr/>
        </p:nvSpPr>
        <p:spPr>
          <a:xfrm>
            <a:off x="381000" y="6096000"/>
            <a:ext cx="2514600" cy="533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iv)  a + b + c &lt;100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7FA06C-611C-47BD-841B-F607320237B6}"/>
              </a:ext>
            </a:extLst>
          </p:cNvPr>
          <p:cNvSpPr txBox="1">
            <a:spLocks/>
          </p:cNvSpPr>
          <p:nvPr/>
        </p:nvSpPr>
        <p:spPr>
          <a:xfrm>
            <a:off x="2971800" y="3367685"/>
            <a:ext cx="5486400" cy="11204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Note: “a”, “b”, or “c” are not the same</a:t>
            </a:r>
          </a:p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“c” is the biggest, “a’ is the smallest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780AE9-7A01-497C-8019-2A03463F5818}"/>
              </a:ext>
            </a:extLst>
          </p:cNvPr>
          <p:cNvSpPr txBox="1">
            <a:spLocks/>
          </p:cNvSpPr>
          <p:nvPr/>
        </p:nvSpPr>
        <p:spPr>
          <a:xfrm>
            <a:off x="2971800" y="4380744"/>
            <a:ext cx="5791200" cy="1010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values a”, “b”, and “c” are not equal to zero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2D20B73-9235-4111-8E26-ADA69BCB2650}"/>
              </a:ext>
            </a:extLst>
          </p:cNvPr>
          <p:cNvSpPr txBox="1">
            <a:spLocks/>
          </p:cNvSpPr>
          <p:nvPr/>
        </p:nvSpPr>
        <p:spPr>
          <a:xfrm>
            <a:off x="2971800" y="5590986"/>
            <a:ext cx="5181600" cy="10100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last two are inequalities, so the sum can be less than or equal to 10</a:t>
            </a:r>
          </a:p>
        </p:txBody>
      </p:sp>
    </p:spTree>
    <p:extLst>
      <p:ext uri="{BB962C8B-B14F-4D97-AF65-F5344CB8AC3E}">
        <p14:creationId xmlns:p14="http://schemas.microsoft.com/office/powerpoint/2010/main" val="36661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AB60-5BDE-4B53-A144-D22FD3C1E0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763000" cy="1371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Now, suppose we changed the question.  You need to put the plants next to a chair and NOT on a chair.  Then how many ways can you arrange all the chairs and plants?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ADBD5B-4E5F-43AF-BB13-F683B336F0BF}"/>
              </a:ext>
            </a:extLst>
          </p:cNvPr>
          <p:cNvGrpSpPr/>
          <p:nvPr/>
        </p:nvGrpSpPr>
        <p:grpSpPr>
          <a:xfrm>
            <a:off x="5029200" y="1629199"/>
            <a:ext cx="437462" cy="609600"/>
            <a:chOff x="4305300" y="3733800"/>
            <a:chExt cx="5715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7DC1B05-0201-4DED-9EDE-A286B188ABEB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ACEF898-BF30-46CD-B52D-FD5E75D8FEBC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697264F-D01E-47F4-9011-17FCD3C2DBA1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985A49D-2CE0-43F3-BE53-3771653AC5CD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80602E6-9223-48FC-BC96-D13C0A1395E8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137C4FC-3870-4A2C-91A3-8760A5F1EC0E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F25610-FFBF-4D95-83C2-2874637827DA}"/>
              </a:ext>
            </a:extLst>
          </p:cNvPr>
          <p:cNvGrpSpPr/>
          <p:nvPr/>
        </p:nvGrpSpPr>
        <p:grpSpPr>
          <a:xfrm>
            <a:off x="5578561" y="1629199"/>
            <a:ext cx="437462" cy="609600"/>
            <a:chOff x="4305300" y="3733800"/>
            <a:chExt cx="571500" cy="762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E0155BA-EB62-4968-B95D-54DF7701FBD9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00057C-0F7E-4CCD-B5DB-7A1FBACB181F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6BA649-7360-4E8C-92F3-1D2A6F7BC6E8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350932-EED1-4E43-96DC-53DCD10FD52B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7157B5E-9459-4D8E-9786-49ADAB7A2060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47FE3EB-81C9-4FAC-BED6-14AEDC651F1A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AAB722-4C91-4E01-BBCE-5E617B8C4189}"/>
              </a:ext>
            </a:extLst>
          </p:cNvPr>
          <p:cNvGrpSpPr/>
          <p:nvPr/>
        </p:nvGrpSpPr>
        <p:grpSpPr>
          <a:xfrm>
            <a:off x="6374884" y="1629199"/>
            <a:ext cx="437462" cy="609600"/>
            <a:chOff x="4305300" y="3733800"/>
            <a:chExt cx="571500" cy="762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7769FA-927C-4773-879E-415DCA2F05F4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74E3A9E-13E9-45C6-91C0-A7D70F82987C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E2634F0-48EE-48B8-9D11-C2115B53E3F9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4F0330-E6B5-407C-966D-DC0786009262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F43142-302B-4FE8-BA3D-48807B656B4C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F48D42B-BB0A-40A3-8455-B8251E6693CE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048D1D-C04E-4AB9-ABA3-882BDEFBD8BE}"/>
              </a:ext>
            </a:extLst>
          </p:cNvPr>
          <p:cNvGrpSpPr/>
          <p:nvPr/>
        </p:nvGrpSpPr>
        <p:grpSpPr>
          <a:xfrm>
            <a:off x="7171207" y="1629199"/>
            <a:ext cx="437462" cy="609600"/>
            <a:chOff x="4305300" y="3733800"/>
            <a:chExt cx="571500" cy="7620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872AB4-355E-48A1-9BB3-B0CE4E1915DC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482C83D-2F5C-4BA1-BC5A-7ACB01344E9A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FE8CE4C-2E93-4ABF-97C3-159141C0ED65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BAF0B04-88C4-4F67-B5F9-3F6BC71A44E7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DDCD64B-62D4-4A29-B87C-ECE9C0F52FBB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903C927-A295-46F1-872A-B91532F7A8C8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49A821-7BB8-4F5B-B1DC-B59902D573E6}"/>
              </a:ext>
            </a:extLst>
          </p:cNvPr>
          <p:cNvGrpSpPr/>
          <p:nvPr/>
        </p:nvGrpSpPr>
        <p:grpSpPr>
          <a:xfrm>
            <a:off x="7967530" y="1629199"/>
            <a:ext cx="437462" cy="609600"/>
            <a:chOff x="4305300" y="3733800"/>
            <a:chExt cx="571500" cy="762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18D00AB-6408-4A23-BB94-70E84AA6124A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0E6977B-056E-425C-8E62-464F0AD12B9C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40C1805-B6C1-4594-97D0-D31AA84C4791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752A15-E4BC-421C-A648-7E08CA3969E5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9D6F942-4BE4-4E30-9934-02072F55385D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DBA6492-277D-4149-9766-8D0AE0D00F1B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1D8DC3-990B-4DD2-AE89-D0E737F657CE}"/>
              </a:ext>
            </a:extLst>
          </p:cNvPr>
          <p:cNvGrpSpPr/>
          <p:nvPr/>
        </p:nvGrpSpPr>
        <p:grpSpPr>
          <a:xfrm>
            <a:off x="400738" y="1627022"/>
            <a:ext cx="437462" cy="609600"/>
            <a:chOff x="4305300" y="3733800"/>
            <a:chExt cx="571500" cy="762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239DC54-A70F-4F4C-BA21-1E728AA33D11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96393FA-AC92-40F4-A6FC-10492A1740E7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6C234B-5FD2-4E0C-9E5A-BE956AA79E6B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30AFFD6-553B-4F56-9141-70D4012CCC9C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002C1BA-A46D-4791-95DA-4A4688C6AD9D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2CE0514-AA3A-48D5-86C8-380A521B06B4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772780-20EF-4915-915F-567456DA07F2}"/>
              </a:ext>
            </a:extLst>
          </p:cNvPr>
          <p:cNvGrpSpPr/>
          <p:nvPr/>
        </p:nvGrpSpPr>
        <p:grpSpPr>
          <a:xfrm>
            <a:off x="1634523" y="1629199"/>
            <a:ext cx="437462" cy="609600"/>
            <a:chOff x="4305300" y="3733800"/>
            <a:chExt cx="571500" cy="7620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528FA74-D533-40C1-8F4B-968AEDD8CF10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8940577-869F-4CE4-99CD-FBA21DA3C3A6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8580AAE-C536-4147-A7CF-45B4B475989F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40774C2-C2AC-48A0-BF0C-34F118C91A0B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D5F0B16-57F1-4380-8F57-AF54F35F4263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1DBAF04-36B4-44F4-B46D-838B8C07B811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0F4996-8BDD-4BE0-9393-9857DE7DB032}"/>
              </a:ext>
            </a:extLst>
          </p:cNvPr>
          <p:cNvGrpSpPr/>
          <p:nvPr/>
        </p:nvGrpSpPr>
        <p:grpSpPr>
          <a:xfrm>
            <a:off x="2586526" y="1627022"/>
            <a:ext cx="437462" cy="609600"/>
            <a:chOff x="4305300" y="3733800"/>
            <a:chExt cx="571500" cy="762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D587D42-5A93-4964-8AF6-41B0857EA42C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18DAAEF-20EE-4CDD-845E-331079D29506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0AB3043-5816-4AFE-81CC-6A234284D444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4FF9890-2ADC-435B-99BC-0D7AA66BB135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1829589-A311-4899-A2C3-0A727EC9EECA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EC99950-8EBA-4DD6-909B-852E6D4D33E2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9C4C8BF-0CED-4592-9B4C-C9E51B5DA3F4}"/>
              </a:ext>
            </a:extLst>
          </p:cNvPr>
          <p:cNvGrpSpPr/>
          <p:nvPr/>
        </p:nvGrpSpPr>
        <p:grpSpPr>
          <a:xfrm>
            <a:off x="3227169" y="1629199"/>
            <a:ext cx="437462" cy="609600"/>
            <a:chOff x="4305300" y="3733800"/>
            <a:chExt cx="571500" cy="7620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2E01344-0EDB-4919-BD41-A34722F6083A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7D4F526-771F-4C97-ACF7-1CFEC4CCDAA9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EF72A38-276A-4235-8BC9-15EB92975FEE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CA72D055-92FC-4932-98F2-3A02C6DDF214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DB6331F-B2A3-47F3-AB37-12C6D919228A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DFBBC8A-4F0A-4630-A36E-BC173DDB1D15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3E52EBD-907E-491A-BD8B-0E36ADBE4264}"/>
              </a:ext>
            </a:extLst>
          </p:cNvPr>
          <p:cNvGrpSpPr/>
          <p:nvPr/>
        </p:nvGrpSpPr>
        <p:grpSpPr>
          <a:xfrm>
            <a:off x="3905938" y="1629199"/>
            <a:ext cx="437462" cy="609600"/>
            <a:chOff x="4305300" y="3733800"/>
            <a:chExt cx="571500" cy="7620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D728AE6-2A76-46DD-A0B1-D63FFB06E383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7F48CA9-87E1-4DC7-A788-CAD6A3FB36C2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BDEAB6A-1B95-4120-A011-FB2FA91DEDC3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172D2648-3160-47A3-ACA6-90D148DEEF6E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CC83741-7B24-4FDD-96D7-FB7B6D48EE7A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FD8D3B9-D706-44D9-B71E-552ABE7E2191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F1F9918-5A4A-4532-8152-B311E6EA31D7}"/>
              </a:ext>
            </a:extLst>
          </p:cNvPr>
          <p:cNvGrpSpPr/>
          <p:nvPr/>
        </p:nvGrpSpPr>
        <p:grpSpPr>
          <a:xfrm>
            <a:off x="1069955" y="1600200"/>
            <a:ext cx="312421" cy="609600"/>
            <a:chOff x="3813254" y="4267200"/>
            <a:chExt cx="312421" cy="609600"/>
          </a:xfrm>
        </p:grpSpPr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69574A7B-097C-484E-84C1-DE0C97619B5B}"/>
                </a:ext>
              </a:extLst>
            </p:cNvPr>
            <p:cNvSpPr/>
            <p:nvPr/>
          </p:nvSpPr>
          <p:spPr>
            <a:xfrm flipV="1">
              <a:off x="3813255" y="4648200"/>
              <a:ext cx="301546" cy="2286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E2B046A-5052-4207-AF94-280A78A2A509}"/>
                </a:ext>
              </a:extLst>
            </p:cNvPr>
            <p:cNvSpPr/>
            <p:nvPr/>
          </p:nvSpPr>
          <p:spPr>
            <a:xfrm>
              <a:off x="3927554" y="4446013"/>
              <a:ext cx="62382" cy="218908"/>
            </a:xfrm>
            <a:custGeom>
              <a:avLst/>
              <a:gdLst>
                <a:gd name="connsiteX0" fmla="*/ 62382 w 62382"/>
                <a:gd name="connsiteY0" fmla="*/ 0 h 218908"/>
                <a:gd name="connsiteX1" fmla="*/ 813 w 62382"/>
                <a:gd name="connsiteY1" fmla="*/ 75249 h 218908"/>
                <a:gd name="connsiteX2" fmla="*/ 32738 w 62382"/>
                <a:gd name="connsiteY2" fmla="*/ 218908 h 2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" h="218908">
                  <a:moveTo>
                    <a:pt x="62382" y="0"/>
                  </a:moveTo>
                  <a:cubicBezTo>
                    <a:pt x="34068" y="19382"/>
                    <a:pt x="5754" y="38764"/>
                    <a:pt x="813" y="75249"/>
                  </a:cubicBezTo>
                  <a:cubicBezTo>
                    <a:pt x="-4128" y="111734"/>
                    <a:pt x="14305" y="165321"/>
                    <a:pt x="32738" y="21890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Sun 76">
              <a:extLst>
                <a:ext uri="{FF2B5EF4-FFF2-40B4-BE49-F238E27FC236}">
                  <a16:creationId xmlns:a16="http://schemas.microsoft.com/office/drawing/2014/main" id="{0ECF2FC7-3B4D-4C5E-9289-0BC3AFE51CBB}"/>
                </a:ext>
              </a:extLst>
            </p:cNvPr>
            <p:cNvSpPr/>
            <p:nvPr/>
          </p:nvSpPr>
          <p:spPr>
            <a:xfrm>
              <a:off x="3813254" y="4267200"/>
              <a:ext cx="312421" cy="3048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ADA3D7-B4B2-4E88-BCB1-7C114AFE1A57}"/>
              </a:ext>
            </a:extLst>
          </p:cNvPr>
          <p:cNvGrpSpPr/>
          <p:nvPr/>
        </p:nvGrpSpPr>
        <p:grpSpPr>
          <a:xfrm>
            <a:off x="4537007" y="1610489"/>
            <a:ext cx="312421" cy="609600"/>
            <a:chOff x="3813254" y="4267200"/>
            <a:chExt cx="312421" cy="609600"/>
          </a:xfrm>
        </p:grpSpPr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11C32C6A-D0CD-42C5-B333-6FF9011C2AC2}"/>
                </a:ext>
              </a:extLst>
            </p:cNvPr>
            <p:cNvSpPr/>
            <p:nvPr/>
          </p:nvSpPr>
          <p:spPr>
            <a:xfrm flipV="1">
              <a:off x="3813255" y="4648200"/>
              <a:ext cx="301546" cy="2286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319E09F-06CF-4187-86D7-1AD7750C8AFA}"/>
                </a:ext>
              </a:extLst>
            </p:cNvPr>
            <p:cNvSpPr/>
            <p:nvPr/>
          </p:nvSpPr>
          <p:spPr>
            <a:xfrm>
              <a:off x="3927554" y="4446013"/>
              <a:ext cx="62382" cy="218908"/>
            </a:xfrm>
            <a:custGeom>
              <a:avLst/>
              <a:gdLst>
                <a:gd name="connsiteX0" fmla="*/ 62382 w 62382"/>
                <a:gd name="connsiteY0" fmla="*/ 0 h 218908"/>
                <a:gd name="connsiteX1" fmla="*/ 813 w 62382"/>
                <a:gd name="connsiteY1" fmla="*/ 75249 h 218908"/>
                <a:gd name="connsiteX2" fmla="*/ 32738 w 62382"/>
                <a:gd name="connsiteY2" fmla="*/ 218908 h 2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" h="218908">
                  <a:moveTo>
                    <a:pt x="62382" y="0"/>
                  </a:moveTo>
                  <a:cubicBezTo>
                    <a:pt x="34068" y="19382"/>
                    <a:pt x="5754" y="38764"/>
                    <a:pt x="813" y="75249"/>
                  </a:cubicBezTo>
                  <a:cubicBezTo>
                    <a:pt x="-4128" y="111734"/>
                    <a:pt x="14305" y="165321"/>
                    <a:pt x="32738" y="21890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3E72E46E-FD86-4762-B109-36E640B231F1}"/>
                </a:ext>
              </a:extLst>
            </p:cNvPr>
            <p:cNvSpPr/>
            <p:nvPr/>
          </p:nvSpPr>
          <p:spPr>
            <a:xfrm>
              <a:off x="3813254" y="4267200"/>
              <a:ext cx="312421" cy="3048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AA153C-B0C1-4A97-A1AF-ADA62B129FA3}"/>
              </a:ext>
            </a:extLst>
          </p:cNvPr>
          <p:cNvGrpSpPr/>
          <p:nvPr/>
        </p:nvGrpSpPr>
        <p:grpSpPr>
          <a:xfrm>
            <a:off x="2194408" y="1627022"/>
            <a:ext cx="312421" cy="609600"/>
            <a:chOff x="3813254" y="4267200"/>
            <a:chExt cx="312421" cy="609600"/>
          </a:xfrm>
        </p:grpSpPr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id="{45A2A92C-C688-43E6-AC7D-1B739883AD2A}"/>
                </a:ext>
              </a:extLst>
            </p:cNvPr>
            <p:cNvSpPr/>
            <p:nvPr/>
          </p:nvSpPr>
          <p:spPr>
            <a:xfrm flipV="1">
              <a:off x="3813255" y="4648200"/>
              <a:ext cx="301546" cy="2286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4B2AA17-BF8B-4D2C-9706-2E63D0C35ADA}"/>
                </a:ext>
              </a:extLst>
            </p:cNvPr>
            <p:cNvSpPr/>
            <p:nvPr/>
          </p:nvSpPr>
          <p:spPr>
            <a:xfrm>
              <a:off x="3927554" y="4446013"/>
              <a:ext cx="62382" cy="218908"/>
            </a:xfrm>
            <a:custGeom>
              <a:avLst/>
              <a:gdLst>
                <a:gd name="connsiteX0" fmla="*/ 62382 w 62382"/>
                <a:gd name="connsiteY0" fmla="*/ 0 h 218908"/>
                <a:gd name="connsiteX1" fmla="*/ 813 w 62382"/>
                <a:gd name="connsiteY1" fmla="*/ 75249 h 218908"/>
                <a:gd name="connsiteX2" fmla="*/ 32738 w 62382"/>
                <a:gd name="connsiteY2" fmla="*/ 218908 h 2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" h="218908">
                  <a:moveTo>
                    <a:pt x="62382" y="0"/>
                  </a:moveTo>
                  <a:cubicBezTo>
                    <a:pt x="34068" y="19382"/>
                    <a:pt x="5754" y="38764"/>
                    <a:pt x="813" y="75249"/>
                  </a:cubicBezTo>
                  <a:cubicBezTo>
                    <a:pt x="-4128" y="111734"/>
                    <a:pt x="14305" y="165321"/>
                    <a:pt x="32738" y="21890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Sun 84">
              <a:extLst>
                <a:ext uri="{FF2B5EF4-FFF2-40B4-BE49-F238E27FC236}">
                  <a16:creationId xmlns:a16="http://schemas.microsoft.com/office/drawing/2014/main" id="{35A36671-3297-4FFD-B44B-832B9A2AA3DD}"/>
                </a:ext>
              </a:extLst>
            </p:cNvPr>
            <p:cNvSpPr/>
            <p:nvPr/>
          </p:nvSpPr>
          <p:spPr>
            <a:xfrm>
              <a:off x="3813254" y="4267200"/>
              <a:ext cx="312421" cy="3048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3C4E7A9D-D02B-407E-905B-09425A350B1F}"/>
              </a:ext>
            </a:extLst>
          </p:cNvPr>
          <p:cNvSpPr txBox="1"/>
          <p:nvPr/>
        </p:nvSpPr>
        <p:spPr>
          <a:xfrm>
            <a:off x="268110" y="2596633"/>
            <a:ext cx="63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With 10 chairs and 3 plants, you will now need 13 spots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E730367-3ADB-43B0-BA6C-7BC247554F58}"/>
              </a:ext>
            </a:extLst>
          </p:cNvPr>
          <p:cNvSpPr txBox="1"/>
          <p:nvPr/>
        </p:nvSpPr>
        <p:spPr>
          <a:xfrm>
            <a:off x="248138" y="3112702"/>
            <a:ext cx="778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Of these 13 spots, 10 of them will be chairs and 3 of them will be plants</a:t>
            </a:r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887E07EE-505B-4671-8B9D-5AAB3263D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340184"/>
              </p:ext>
            </p:extLst>
          </p:nvPr>
        </p:nvGraphicFramePr>
        <p:xfrm>
          <a:off x="346075" y="3646912"/>
          <a:ext cx="1177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887E07EE-505B-4671-8B9D-5AAB3263D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075" y="3646912"/>
                        <a:ext cx="117792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7DDAF8DD-B08E-4D43-853D-009650DC4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10863"/>
              </p:ext>
            </p:extLst>
          </p:nvPr>
        </p:nvGraphicFramePr>
        <p:xfrm>
          <a:off x="2262187" y="3646912"/>
          <a:ext cx="12430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7DDAF8DD-B08E-4D43-853D-009650DC4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2187" y="3646912"/>
                        <a:ext cx="1243013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0510A81-22A5-4BDC-B801-617EADA13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511556"/>
              </p:ext>
            </p:extLst>
          </p:nvPr>
        </p:nvGraphicFramePr>
        <p:xfrm>
          <a:off x="4406900" y="3434187"/>
          <a:ext cx="13081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0510A81-22A5-4BDC-B801-617EADA13B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6900" y="3434187"/>
                        <a:ext cx="1308100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5CF2CCE4-2B72-438B-810A-B5CCF7CCE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09664"/>
              </p:ext>
            </p:extLst>
          </p:nvPr>
        </p:nvGraphicFramePr>
        <p:xfrm>
          <a:off x="6561137" y="3561187"/>
          <a:ext cx="21256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825480" imgH="253800" progId="Equation.DSMT4">
                  <p:embed/>
                </p:oleObj>
              </mc:Choice>
              <mc:Fallback>
                <p:oleObj name="Equation" r:id="rId10" imgW="825480" imgH="253800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5CF2CCE4-2B72-438B-810A-B5CCF7CCE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61137" y="3561187"/>
                        <a:ext cx="2125663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1FA415FA-96A6-4FD6-9267-34649A74323C}"/>
              </a:ext>
            </a:extLst>
          </p:cNvPr>
          <p:cNvSpPr txBox="1"/>
          <p:nvPr/>
        </p:nvSpPr>
        <p:spPr>
          <a:xfrm>
            <a:off x="429902" y="4295977"/>
            <a:ext cx="778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All of these choices are correct!</a:t>
            </a:r>
          </a:p>
        </p:txBody>
      </p:sp>
    </p:spTree>
    <p:extLst>
      <p:ext uri="{BB962C8B-B14F-4D97-AF65-F5344CB8AC3E}">
        <p14:creationId xmlns:p14="http://schemas.microsoft.com/office/powerpoint/2010/main" val="12140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B683-2EA8-4253-B87B-D2C578F386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6868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Now instead, what if you can not put any two plants next to each other.  </a:t>
            </a:r>
            <a:r>
              <a:rPr lang="en-CA" dirty="0" err="1"/>
              <a:t>Ie</a:t>
            </a:r>
            <a:r>
              <a:rPr lang="en-CA" dirty="0"/>
              <a:t>: At least a chair must be in between each two plants.  How many ways can you arrange the 10 chairs and plants?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D60817-2500-4106-B9AE-96BDC62F992F}"/>
              </a:ext>
            </a:extLst>
          </p:cNvPr>
          <p:cNvGrpSpPr/>
          <p:nvPr/>
        </p:nvGrpSpPr>
        <p:grpSpPr>
          <a:xfrm>
            <a:off x="4572000" y="1676400"/>
            <a:ext cx="319908" cy="381000"/>
            <a:chOff x="4305300" y="3733800"/>
            <a:chExt cx="5715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9BB6323-3EA5-4237-BC32-438B76B22F7B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A0CB2A-0244-40D6-ADF5-8A2102AFCAC3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3AF6AF7-CE34-443A-9B4F-5C035A7FC463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83926B6-21DE-4ED2-AE4A-9A3205C146B8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5398F54-0391-4C20-B93D-1008E8652DD9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2FCD38-CFF6-4832-A115-840FBD06B76E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7BD40-CB36-4B71-888C-DA213BA8C1C9}"/>
              </a:ext>
            </a:extLst>
          </p:cNvPr>
          <p:cNvGrpSpPr/>
          <p:nvPr/>
        </p:nvGrpSpPr>
        <p:grpSpPr>
          <a:xfrm>
            <a:off x="5368323" y="1676400"/>
            <a:ext cx="319908" cy="381000"/>
            <a:chOff x="4305300" y="3733800"/>
            <a:chExt cx="571500" cy="762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12BC40-C690-4612-9371-5CD3B36FBA8A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C840576-C996-4153-866D-E37E1AFCE9E8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AD3AF95-4E31-4707-9FAB-CB113ADE8F9B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203EA25-9D44-4254-9D71-0D358BE2527E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996CC21-557E-403A-9BF2-75F0424537C6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FFF77FA-C1E6-4E10-94D4-FD2D33C255FA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FB971-EFDE-4244-B5A7-80FAE48A5C8D}"/>
              </a:ext>
            </a:extLst>
          </p:cNvPr>
          <p:cNvGrpSpPr/>
          <p:nvPr/>
        </p:nvGrpSpPr>
        <p:grpSpPr>
          <a:xfrm>
            <a:off x="6164646" y="1676400"/>
            <a:ext cx="319908" cy="381000"/>
            <a:chOff x="4305300" y="3733800"/>
            <a:chExt cx="571500" cy="762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962AEC8-0B36-40A2-8F6D-F4C1AE0368ED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904AFC-13EA-4CFC-9C3C-1558CCE78271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7215281-43D5-4F8B-809F-D47B65850DA1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C33A066-0A4C-4B1C-897B-22DC246937AC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8AEB239-9F37-43C7-8024-59493E6F91B3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619216-BB0B-4D67-A59D-C90D4C300BE2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DB8ABC-A0A8-4C8E-A60D-F3F2C2654380}"/>
              </a:ext>
            </a:extLst>
          </p:cNvPr>
          <p:cNvGrpSpPr/>
          <p:nvPr/>
        </p:nvGrpSpPr>
        <p:grpSpPr>
          <a:xfrm>
            <a:off x="6960969" y="1676400"/>
            <a:ext cx="319908" cy="381000"/>
            <a:chOff x="4305300" y="3733800"/>
            <a:chExt cx="571500" cy="7620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ABAF9AA-19CC-4A33-8F54-E434752B25CA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4ABF7-54C2-47B9-A25F-C1D86FF61A7E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2AE4E2-DD76-43B6-9773-EB01D3BCED1F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B608928-0329-481A-8A7A-872D29B1336D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8DADEDC-BE9C-47C1-AFA7-DA1CD8F91BCE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C1CBCA4-E373-4964-BF6D-B380CD47652D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C815F4-D09F-4CBF-AC9D-D1A4F8716A2E}"/>
              </a:ext>
            </a:extLst>
          </p:cNvPr>
          <p:cNvGrpSpPr/>
          <p:nvPr/>
        </p:nvGrpSpPr>
        <p:grpSpPr>
          <a:xfrm>
            <a:off x="7757292" y="1676400"/>
            <a:ext cx="319908" cy="381000"/>
            <a:chOff x="4305300" y="3733800"/>
            <a:chExt cx="571500" cy="762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0FC2F4C-64F9-4498-8F49-7CD90843A0AF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FD4DDAC-18FA-48E5-BCCB-59C05F0400DC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9CD3E17-53C5-4D99-8BC5-3BB2483534AE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150E90F-B514-4016-B620-CA2DCFAE99CC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D607996-46BC-4892-99BC-0746A84146A7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54CAEE7-4C86-4DAC-AABA-DFD5DF3CE9E2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D1443A-FC74-4607-871E-F66BD2887ABA}"/>
              </a:ext>
            </a:extLst>
          </p:cNvPr>
          <p:cNvGrpSpPr/>
          <p:nvPr/>
        </p:nvGrpSpPr>
        <p:grpSpPr>
          <a:xfrm>
            <a:off x="627962" y="1676400"/>
            <a:ext cx="319908" cy="381000"/>
            <a:chOff x="4305300" y="3733800"/>
            <a:chExt cx="571500" cy="762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C4788D4-8CC9-4324-9C92-9BC1687198BB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A46E2D2-4C11-4245-8B6E-B4DAD8E40776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385F877-441D-4AE5-AD62-0A8D519B9012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72306C7-0177-4BE0-8B22-B1E71FD177D0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4AEF52C-A1A4-44F5-8089-7E36D915411E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756856E-9AD0-4984-A400-9E10E21E21FE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3B4EC3-C0DD-4C41-8F33-5ECF6C356E05}"/>
              </a:ext>
            </a:extLst>
          </p:cNvPr>
          <p:cNvGrpSpPr/>
          <p:nvPr/>
        </p:nvGrpSpPr>
        <p:grpSpPr>
          <a:xfrm>
            <a:off x="1424285" y="1676400"/>
            <a:ext cx="319908" cy="381000"/>
            <a:chOff x="4305300" y="3733800"/>
            <a:chExt cx="571500" cy="7620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13C97EF-3329-4106-A579-7CCB7205E0E3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AC0C083-20C4-4405-97D5-B1407F812976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5202DE5-A8D8-4D92-9CA8-1FAB20616766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76798C8-4851-4986-973D-9F2C9F492309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B411F08-5623-4044-935F-A7F08A5D2557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449E530-A6C8-4369-82B2-F04B019AD7B4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82B18B3-A571-4A3A-9144-C14A8B23D489}"/>
              </a:ext>
            </a:extLst>
          </p:cNvPr>
          <p:cNvGrpSpPr/>
          <p:nvPr/>
        </p:nvGrpSpPr>
        <p:grpSpPr>
          <a:xfrm>
            <a:off x="2220608" y="1676400"/>
            <a:ext cx="319908" cy="381000"/>
            <a:chOff x="4305300" y="3733800"/>
            <a:chExt cx="571500" cy="762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762CA91-1427-4EAF-B802-1D0F89DC8E85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E99AF1A-394D-4E58-906A-C381F0D27455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5AFCF74-FF8E-4DA5-9142-663E2488E4BB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EFD4808-28A3-4E2C-8952-88E2B1EECA64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3F73A7B-B1E9-46EA-8563-AAB4D47D6536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EE38EFF-1FC5-44C7-9F7B-0B788F723585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662F52-D644-413E-9157-BB193762A730}"/>
              </a:ext>
            </a:extLst>
          </p:cNvPr>
          <p:cNvGrpSpPr/>
          <p:nvPr/>
        </p:nvGrpSpPr>
        <p:grpSpPr>
          <a:xfrm>
            <a:off x="3016931" y="1676400"/>
            <a:ext cx="319908" cy="381000"/>
            <a:chOff x="4305300" y="3733800"/>
            <a:chExt cx="571500" cy="7620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517D296-7AEB-488C-BB57-68BF930F41FD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54ACA07-D7DD-4B09-BB50-278EA8E47F36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BD0A856-1454-438A-8AE3-6F6B978D430E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D24B901-DB7D-4A4A-A302-0F0A099E1BE7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A880E00-31EF-4E45-9383-CA41FD232A0B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639EC858-31CA-4E07-90E2-FAF72E756EED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10383D5-6BC0-42C1-9EC8-6988AFF0DA65}"/>
              </a:ext>
            </a:extLst>
          </p:cNvPr>
          <p:cNvGrpSpPr/>
          <p:nvPr/>
        </p:nvGrpSpPr>
        <p:grpSpPr>
          <a:xfrm>
            <a:off x="3813254" y="1676400"/>
            <a:ext cx="319908" cy="381000"/>
            <a:chOff x="4305300" y="3733800"/>
            <a:chExt cx="571500" cy="7620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8E391370-5570-4675-A467-E3A10738B069}"/>
                </a:ext>
              </a:extLst>
            </p:cNvPr>
            <p:cNvSpPr/>
            <p:nvPr/>
          </p:nvSpPr>
          <p:spPr>
            <a:xfrm>
              <a:off x="4343400" y="3733800"/>
              <a:ext cx="457200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1B82B31-FEF9-4C8B-8536-4B91A846B87D}"/>
                </a:ext>
              </a:extLst>
            </p:cNvPr>
            <p:cNvSpPr/>
            <p:nvPr/>
          </p:nvSpPr>
          <p:spPr>
            <a:xfrm>
              <a:off x="4305300" y="4191000"/>
              <a:ext cx="571500" cy="76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BA6FB55D-F201-45E7-97DD-9871653ECC7A}"/>
                </a:ext>
              </a:extLst>
            </p:cNvPr>
            <p:cNvSpPr/>
            <p:nvPr/>
          </p:nvSpPr>
          <p:spPr>
            <a:xfrm>
              <a:off x="4419600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D47526C-1696-4635-82AA-8922F9BDF983}"/>
                </a:ext>
              </a:extLst>
            </p:cNvPr>
            <p:cNvSpPr/>
            <p:nvPr/>
          </p:nvSpPr>
          <p:spPr>
            <a:xfrm>
              <a:off x="4690142" y="39624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FF1C085-A75D-46AD-80A0-5EF770B54FEC}"/>
                </a:ext>
              </a:extLst>
            </p:cNvPr>
            <p:cNvSpPr/>
            <p:nvPr/>
          </p:nvSpPr>
          <p:spPr>
            <a:xfrm>
              <a:off x="434340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773CB88F-91D8-415F-9275-FE2D94276E84}"/>
                </a:ext>
              </a:extLst>
            </p:cNvPr>
            <p:cNvSpPr/>
            <p:nvPr/>
          </p:nvSpPr>
          <p:spPr>
            <a:xfrm>
              <a:off x="4777740" y="4267200"/>
              <a:ext cx="45719" cy="228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58ADCF2-7933-4D03-AA42-CBB91BDD0AC3}"/>
              </a:ext>
            </a:extLst>
          </p:cNvPr>
          <p:cNvSpPr txBox="1"/>
          <p:nvPr/>
        </p:nvSpPr>
        <p:spPr>
          <a:xfrm>
            <a:off x="254000" y="2438400"/>
            <a:ext cx="843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First place all 10 chairs down.  Then count the number of spaces the plants can be placed in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515F8E2-1D21-4C94-ADCE-E01641012494}"/>
              </a:ext>
            </a:extLst>
          </p:cNvPr>
          <p:cNvCxnSpPr/>
          <p:nvPr/>
        </p:nvCxnSpPr>
        <p:spPr>
          <a:xfrm>
            <a:off x="2286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EB23987-5168-44F0-8BB4-AAFBBED6B611}"/>
              </a:ext>
            </a:extLst>
          </p:cNvPr>
          <p:cNvCxnSpPr/>
          <p:nvPr/>
        </p:nvCxnSpPr>
        <p:spPr>
          <a:xfrm>
            <a:off x="9906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0CFE1D-B7B7-4B7F-BA66-A7238DF63903}"/>
              </a:ext>
            </a:extLst>
          </p:cNvPr>
          <p:cNvCxnSpPr/>
          <p:nvPr/>
        </p:nvCxnSpPr>
        <p:spPr>
          <a:xfrm>
            <a:off x="18288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5F6B2F-3B5E-4472-A003-5EC330257DE2}"/>
              </a:ext>
            </a:extLst>
          </p:cNvPr>
          <p:cNvCxnSpPr/>
          <p:nvPr/>
        </p:nvCxnSpPr>
        <p:spPr>
          <a:xfrm>
            <a:off x="26670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E5A4F78-AA1D-4BA4-BA43-02AEDD421EC6}"/>
              </a:ext>
            </a:extLst>
          </p:cNvPr>
          <p:cNvCxnSpPr/>
          <p:nvPr/>
        </p:nvCxnSpPr>
        <p:spPr>
          <a:xfrm>
            <a:off x="34290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9981F0-A5DB-4DE4-9FC9-361F27CB9AE2}"/>
              </a:ext>
            </a:extLst>
          </p:cNvPr>
          <p:cNvCxnSpPr/>
          <p:nvPr/>
        </p:nvCxnSpPr>
        <p:spPr>
          <a:xfrm>
            <a:off x="41910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9240434-57D2-40B0-94C2-0D91C455C69C}"/>
              </a:ext>
            </a:extLst>
          </p:cNvPr>
          <p:cNvCxnSpPr/>
          <p:nvPr/>
        </p:nvCxnSpPr>
        <p:spPr>
          <a:xfrm>
            <a:off x="49530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6A7DF2-1C66-4F37-B674-8BE4F092A619}"/>
              </a:ext>
            </a:extLst>
          </p:cNvPr>
          <p:cNvCxnSpPr/>
          <p:nvPr/>
        </p:nvCxnSpPr>
        <p:spPr>
          <a:xfrm>
            <a:off x="57912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F09E33E-2540-4415-A66B-BAE6D975351C}"/>
              </a:ext>
            </a:extLst>
          </p:cNvPr>
          <p:cNvCxnSpPr/>
          <p:nvPr/>
        </p:nvCxnSpPr>
        <p:spPr>
          <a:xfrm>
            <a:off x="65532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94B3F92-4C4E-4DE6-A51E-9C9439991388}"/>
              </a:ext>
            </a:extLst>
          </p:cNvPr>
          <p:cNvCxnSpPr/>
          <p:nvPr/>
        </p:nvCxnSpPr>
        <p:spPr>
          <a:xfrm>
            <a:off x="73914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0AFC137-F49E-4096-AF10-DC57EB284615}"/>
              </a:ext>
            </a:extLst>
          </p:cNvPr>
          <p:cNvCxnSpPr/>
          <p:nvPr/>
        </p:nvCxnSpPr>
        <p:spPr>
          <a:xfrm>
            <a:off x="8153400" y="2057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09919CE-394E-4B1B-8DA6-6600A4A066D7}"/>
              </a:ext>
            </a:extLst>
          </p:cNvPr>
          <p:cNvSpPr txBox="1"/>
          <p:nvPr/>
        </p:nvSpPr>
        <p:spPr>
          <a:xfrm>
            <a:off x="228600" y="3200400"/>
            <a:ext cx="84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There are 11 spaces to put your 3 plants.  So altogether, we have: </a:t>
            </a:r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063E9D3F-226A-4CDA-8C50-218812D0C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9067"/>
              </p:ext>
            </p:extLst>
          </p:nvPr>
        </p:nvGraphicFramePr>
        <p:xfrm>
          <a:off x="2575785" y="3580800"/>
          <a:ext cx="929415" cy="47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063E9D3F-226A-4CDA-8C50-218812D0C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5785" y="3580800"/>
                        <a:ext cx="929415" cy="476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4EF6CB03-3417-43DC-8DEA-3DC38A052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69453"/>
              </p:ext>
            </p:extLst>
          </p:nvPr>
        </p:nvGraphicFramePr>
        <p:xfrm>
          <a:off x="3494435" y="3518946"/>
          <a:ext cx="1274286" cy="65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4EF6CB03-3417-43DC-8DEA-3DC38A052F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4435" y="3518946"/>
                        <a:ext cx="1274286" cy="655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29BCEC30-35A0-4D21-A2D3-E16B06982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956609"/>
              </p:ext>
            </p:extLst>
          </p:nvPr>
        </p:nvGraphicFramePr>
        <p:xfrm>
          <a:off x="4779962" y="3702259"/>
          <a:ext cx="955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29BCEC30-35A0-4D21-A2D3-E16B06982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9962" y="3702259"/>
                        <a:ext cx="9556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FACCB8E8-26DD-4CFA-B518-4C200E9CA0A8}"/>
              </a:ext>
            </a:extLst>
          </p:cNvPr>
          <p:cNvSpPr txBox="1"/>
          <p:nvPr/>
        </p:nvSpPr>
        <p:spPr>
          <a:xfrm>
            <a:off x="228600" y="4050268"/>
            <a:ext cx="84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So, these last 3 examples, make up the majority of this lesson: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37B9CDE-55F6-44B0-9921-E8B7260EDBE0}"/>
              </a:ext>
            </a:extLst>
          </p:cNvPr>
          <p:cNvSpPr txBox="1"/>
          <p:nvPr/>
        </p:nvSpPr>
        <p:spPr>
          <a:xfrm>
            <a:off x="203200" y="4456331"/>
            <a:ext cx="329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1. Plants on the Chairs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AC74EC-1D24-4DD3-8C2D-22D444FDC4FA}"/>
              </a:ext>
            </a:extLst>
          </p:cNvPr>
          <p:cNvSpPr txBox="1"/>
          <p:nvPr/>
        </p:nvSpPr>
        <p:spPr>
          <a:xfrm>
            <a:off x="213965" y="4848999"/>
            <a:ext cx="420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2. Plants were between the chairs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84226C5-23FA-4A09-AAB4-11A64B252EE8}"/>
              </a:ext>
            </a:extLst>
          </p:cNvPr>
          <p:cNvSpPr txBox="1"/>
          <p:nvPr/>
        </p:nvSpPr>
        <p:spPr>
          <a:xfrm>
            <a:off x="224730" y="5525869"/>
            <a:ext cx="443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3. Plants were in between the chairs but can not be next to each other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C756CF7-9A5E-4F3E-B6B7-A8D169597961}"/>
              </a:ext>
            </a:extLst>
          </p:cNvPr>
          <p:cNvSpPr txBox="1"/>
          <p:nvPr/>
        </p:nvSpPr>
        <p:spPr>
          <a:xfrm>
            <a:off x="3015956" y="4421833"/>
            <a:ext cx="55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Number of Chairs Choose Number of Plants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06DA45-7ABD-47E4-849F-75700AB327FE}"/>
              </a:ext>
            </a:extLst>
          </p:cNvPr>
          <p:cNvSpPr txBox="1"/>
          <p:nvPr/>
        </p:nvSpPr>
        <p:spPr>
          <a:xfrm>
            <a:off x="4114800" y="4859010"/>
            <a:ext cx="39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Number of Chairs and plants, Choose Number of Plants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86DB486-3C6B-4446-9EDD-14D232AD422F}"/>
              </a:ext>
            </a:extLst>
          </p:cNvPr>
          <p:cNvSpPr txBox="1"/>
          <p:nvPr/>
        </p:nvSpPr>
        <p:spPr>
          <a:xfrm>
            <a:off x="4131578" y="5575363"/>
            <a:ext cx="394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Count the Number of spaces between the Chairs then Choose Number of Plants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7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B86B-CC7D-4838-8516-70FEFDB2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7696200" cy="563562"/>
          </a:xfrm>
        </p:spPr>
        <p:txBody>
          <a:bodyPr/>
          <a:lstStyle/>
          <a:p>
            <a:r>
              <a:rPr lang="en-CA" dirty="0"/>
              <a:t>I) Sticks and Stones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B7F8-B299-4F87-A181-42FE3DD43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534400" cy="990600"/>
          </a:xfrm>
        </p:spPr>
        <p:txBody>
          <a:bodyPr/>
          <a:lstStyle/>
          <a:p>
            <a:r>
              <a:rPr lang="en-CA" dirty="0"/>
              <a:t>Suppose you have four rocks and 2 sticks, how many ways can you place the two sticks between the rocks?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FDE621-CC53-4271-B9DB-1FCF1C85DBBC}"/>
              </a:ext>
            </a:extLst>
          </p:cNvPr>
          <p:cNvSpPr/>
          <p:nvPr/>
        </p:nvSpPr>
        <p:spPr>
          <a:xfrm>
            <a:off x="1219200" y="2109937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4247E5-E84E-4B1D-9785-4658D660505B}"/>
              </a:ext>
            </a:extLst>
          </p:cNvPr>
          <p:cNvSpPr/>
          <p:nvPr/>
        </p:nvSpPr>
        <p:spPr>
          <a:xfrm>
            <a:off x="2286000" y="2109937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389A2F-6938-4BAE-8436-D8D6C2330580}"/>
              </a:ext>
            </a:extLst>
          </p:cNvPr>
          <p:cNvSpPr/>
          <p:nvPr/>
        </p:nvSpPr>
        <p:spPr>
          <a:xfrm>
            <a:off x="3352800" y="2109937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423B88-8137-4620-BDC1-5A426F26702F}"/>
              </a:ext>
            </a:extLst>
          </p:cNvPr>
          <p:cNvSpPr/>
          <p:nvPr/>
        </p:nvSpPr>
        <p:spPr>
          <a:xfrm>
            <a:off x="4419600" y="2109937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0FE06D-96DE-4D4E-AE33-04E600F39E9E}"/>
              </a:ext>
            </a:extLst>
          </p:cNvPr>
          <p:cNvSpPr/>
          <p:nvPr/>
        </p:nvSpPr>
        <p:spPr>
          <a:xfrm>
            <a:off x="914400" y="1793735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D01527-609D-425E-BEF2-1373CBB5EDE6}"/>
              </a:ext>
            </a:extLst>
          </p:cNvPr>
          <p:cNvSpPr/>
          <p:nvPr/>
        </p:nvSpPr>
        <p:spPr>
          <a:xfrm>
            <a:off x="685800" y="1793735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C97AF58-A413-42FE-B9B5-5026E68EE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48179"/>
              </p:ext>
            </p:extLst>
          </p:nvPr>
        </p:nvGraphicFramePr>
        <p:xfrm>
          <a:off x="152400" y="5192713"/>
          <a:ext cx="13954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C97AF58-A413-42FE-B9B5-5026E68EE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5192713"/>
                        <a:ext cx="1395413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1209C28-5365-415C-9B53-ABE8DEDAE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81074"/>
              </p:ext>
            </p:extLst>
          </p:nvPr>
        </p:nvGraphicFramePr>
        <p:xfrm>
          <a:off x="1889305" y="5192125"/>
          <a:ext cx="995290" cy="57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209C28-5365-415C-9B53-ABE8DEDAE2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9305" y="5192125"/>
                        <a:ext cx="995290" cy="57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450E5E-E792-454F-8F2A-A84279855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58624"/>
              </p:ext>
            </p:extLst>
          </p:nvPr>
        </p:nvGraphicFramePr>
        <p:xfrm>
          <a:off x="3295795" y="5181600"/>
          <a:ext cx="995289" cy="57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B450E5E-E792-454F-8F2A-A84279855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95795" y="5181600"/>
                        <a:ext cx="995289" cy="57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5F40B9B-D916-491B-8A7F-C57B75404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13936"/>
              </p:ext>
            </p:extLst>
          </p:nvPr>
        </p:nvGraphicFramePr>
        <p:xfrm>
          <a:off x="4724400" y="5038725"/>
          <a:ext cx="1141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482400" imgH="393480" progId="Equation.DSMT4">
                  <p:embed/>
                </p:oleObj>
              </mc:Choice>
              <mc:Fallback>
                <p:oleObj name="Equation" r:id="rId10" imgW="4824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5F40B9B-D916-491B-8A7F-C57B754047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5038725"/>
                        <a:ext cx="1141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5F4B68B-B31E-4F11-AE27-6697F0247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35225"/>
              </p:ext>
            </p:extLst>
          </p:nvPr>
        </p:nvGraphicFramePr>
        <p:xfrm>
          <a:off x="6264275" y="5264063"/>
          <a:ext cx="1050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444240" imgH="203040" progId="Equation.DSMT4">
                  <p:embed/>
                </p:oleObj>
              </mc:Choice>
              <mc:Fallback>
                <p:oleObj name="Equation" r:id="rId12" imgW="44424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5F4B68B-B31E-4F11-AE27-6697F0247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64275" y="5264063"/>
                        <a:ext cx="10509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877A615-9E25-463A-8260-D0E351379D00}"/>
              </a:ext>
            </a:extLst>
          </p:cNvPr>
          <p:cNvSpPr txBox="1">
            <a:spLocks/>
          </p:cNvSpPr>
          <p:nvPr/>
        </p:nvSpPr>
        <p:spPr>
          <a:xfrm>
            <a:off x="5943600" y="1708450"/>
            <a:ext cx="3036022" cy="8784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sticks can be together or apart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133C71E-56B3-401E-8B86-CC811FB63BE4}"/>
              </a:ext>
            </a:extLst>
          </p:cNvPr>
          <p:cNvSpPr/>
          <p:nvPr/>
        </p:nvSpPr>
        <p:spPr>
          <a:xfrm>
            <a:off x="2019300" y="1811268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2859388-8375-4E64-B92B-9F4A200CB4C2}"/>
              </a:ext>
            </a:extLst>
          </p:cNvPr>
          <p:cNvSpPr/>
          <p:nvPr/>
        </p:nvSpPr>
        <p:spPr>
          <a:xfrm>
            <a:off x="1790700" y="1811268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42972C-17A4-47A5-BE8C-1A7B3C9EFE06}"/>
              </a:ext>
            </a:extLst>
          </p:cNvPr>
          <p:cNvSpPr/>
          <p:nvPr/>
        </p:nvSpPr>
        <p:spPr>
          <a:xfrm>
            <a:off x="3124200" y="1828801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467DF05-A538-487D-B136-2C190F0D19EE}"/>
              </a:ext>
            </a:extLst>
          </p:cNvPr>
          <p:cNvSpPr/>
          <p:nvPr/>
        </p:nvSpPr>
        <p:spPr>
          <a:xfrm>
            <a:off x="2895600" y="1828801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A7B012-5380-489F-9F78-ECCF391BBC75}"/>
              </a:ext>
            </a:extLst>
          </p:cNvPr>
          <p:cNvSpPr/>
          <p:nvPr/>
        </p:nvSpPr>
        <p:spPr>
          <a:xfrm>
            <a:off x="4191000" y="1846334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00A3DCB-C959-4FC8-B302-0C3270208B7B}"/>
              </a:ext>
            </a:extLst>
          </p:cNvPr>
          <p:cNvSpPr/>
          <p:nvPr/>
        </p:nvSpPr>
        <p:spPr>
          <a:xfrm>
            <a:off x="3962400" y="1846334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764BE1-EDA2-4726-B9A7-887956B920C2}"/>
              </a:ext>
            </a:extLst>
          </p:cNvPr>
          <p:cNvSpPr/>
          <p:nvPr/>
        </p:nvSpPr>
        <p:spPr>
          <a:xfrm>
            <a:off x="5257800" y="1863867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3505F1-6C0B-4925-A717-B4CEBABBB80E}"/>
              </a:ext>
            </a:extLst>
          </p:cNvPr>
          <p:cNvSpPr/>
          <p:nvPr/>
        </p:nvSpPr>
        <p:spPr>
          <a:xfrm>
            <a:off x="5029200" y="1863867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34D3722-0D1A-4FA6-85E2-C830F28A2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802081"/>
              </p:ext>
            </p:extLst>
          </p:nvPr>
        </p:nvGraphicFramePr>
        <p:xfrm>
          <a:off x="983365" y="3180665"/>
          <a:ext cx="1138237" cy="88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228600" imgH="177480" progId="Equation.DSMT4">
                  <p:embed/>
                </p:oleObj>
              </mc:Choice>
              <mc:Fallback>
                <p:oleObj name="Equation" r:id="rId14" imgW="22860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34D3722-0D1A-4FA6-85E2-C830F28A2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3365" y="3180665"/>
                        <a:ext cx="1138237" cy="88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9E4A62-E579-420C-B949-72BFE6F3DDD6}"/>
              </a:ext>
            </a:extLst>
          </p:cNvPr>
          <p:cNvSpPr/>
          <p:nvPr/>
        </p:nvSpPr>
        <p:spPr>
          <a:xfrm>
            <a:off x="704757" y="1790700"/>
            <a:ext cx="355490" cy="1143000"/>
          </a:xfrm>
          <a:prstGeom prst="roundRect">
            <a:avLst/>
          </a:prstGeom>
          <a:noFill/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18F19A4-D247-4B4D-ABF5-F420FEFD52C8}"/>
              </a:ext>
            </a:extLst>
          </p:cNvPr>
          <p:cNvSpPr/>
          <p:nvPr/>
        </p:nvSpPr>
        <p:spPr>
          <a:xfrm>
            <a:off x="1816210" y="1786671"/>
            <a:ext cx="355490" cy="1143000"/>
          </a:xfrm>
          <a:prstGeom prst="roundRect">
            <a:avLst/>
          </a:prstGeom>
          <a:noFill/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874D906-5084-4095-B3B1-EB8203AD3A48}"/>
              </a:ext>
            </a:extLst>
          </p:cNvPr>
          <p:cNvSpPr/>
          <p:nvPr/>
        </p:nvSpPr>
        <p:spPr>
          <a:xfrm>
            <a:off x="2921110" y="1828800"/>
            <a:ext cx="355490" cy="1143000"/>
          </a:xfrm>
          <a:prstGeom prst="roundRect">
            <a:avLst/>
          </a:prstGeom>
          <a:noFill/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7AB3A2-CB04-43F9-86EA-A7381D6FE070}"/>
              </a:ext>
            </a:extLst>
          </p:cNvPr>
          <p:cNvSpPr/>
          <p:nvPr/>
        </p:nvSpPr>
        <p:spPr>
          <a:xfrm>
            <a:off x="3962400" y="1870929"/>
            <a:ext cx="355490" cy="1143000"/>
          </a:xfrm>
          <a:prstGeom prst="roundRect">
            <a:avLst/>
          </a:prstGeom>
          <a:noFill/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73EE12E-30FB-4886-99C5-D8A14A76285D}"/>
              </a:ext>
            </a:extLst>
          </p:cNvPr>
          <p:cNvSpPr/>
          <p:nvPr/>
        </p:nvSpPr>
        <p:spPr>
          <a:xfrm>
            <a:off x="5054710" y="1905000"/>
            <a:ext cx="355490" cy="1143000"/>
          </a:xfrm>
          <a:prstGeom prst="roundRect">
            <a:avLst/>
          </a:prstGeom>
          <a:noFill/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6D9DA9B-6CC1-4522-AD9C-0A722886DAB5}"/>
              </a:ext>
            </a:extLst>
          </p:cNvPr>
          <p:cNvSpPr txBox="1">
            <a:spLocks/>
          </p:cNvSpPr>
          <p:nvPr/>
        </p:nvSpPr>
        <p:spPr>
          <a:xfrm>
            <a:off x="5962131" y="2592714"/>
            <a:ext cx="3036022" cy="8784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There are 5 spots, you must choose 2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7FA0F088-BBF9-4866-B97C-56A7DE829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97871"/>
              </p:ext>
            </p:extLst>
          </p:nvPr>
        </p:nvGraphicFramePr>
        <p:xfrm>
          <a:off x="2016125" y="3132138"/>
          <a:ext cx="20224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6" imgW="406080" imgH="228600" progId="Equation.DSMT4">
                  <p:embed/>
                </p:oleObj>
              </mc:Choice>
              <mc:Fallback>
                <p:oleObj name="Equation" r:id="rId16" imgW="40608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7FA0F088-BBF9-4866-B97C-56A7DE829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16125" y="3132138"/>
                        <a:ext cx="2022475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3CE5346-B1D9-4720-AF73-4D821A986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99702"/>
              </p:ext>
            </p:extLst>
          </p:nvPr>
        </p:nvGraphicFramePr>
        <p:xfrm>
          <a:off x="3962400" y="3240243"/>
          <a:ext cx="8842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8" imgW="177480" imgH="177480" progId="Equation.DSMT4">
                  <p:embed/>
                </p:oleObj>
              </mc:Choice>
              <mc:Fallback>
                <p:oleObj name="Equation" r:id="rId18" imgW="177480" imgH="177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B3CE5346-B1D9-4720-AF73-4D821A986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62400" y="3240243"/>
                        <a:ext cx="88423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F732398-60B3-4F5D-8651-1FDD96A85DB5}"/>
              </a:ext>
            </a:extLst>
          </p:cNvPr>
          <p:cNvSpPr txBox="1">
            <a:spLocks/>
          </p:cNvSpPr>
          <p:nvPr/>
        </p:nvSpPr>
        <p:spPr>
          <a:xfrm>
            <a:off x="152399" y="4167053"/>
            <a:ext cx="8845753" cy="8784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Or simply you can use the strategies from the chairs,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4 rocks and 2 sticks means 6 spaces.   </a:t>
            </a:r>
          </a:p>
        </p:txBody>
      </p:sp>
    </p:spTree>
    <p:extLst>
      <p:ext uri="{BB962C8B-B14F-4D97-AF65-F5344CB8AC3E}">
        <p14:creationId xmlns:p14="http://schemas.microsoft.com/office/powerpoint/2010/main" val="20508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53B7-DFA2-4F28-A824-309A2873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CA" dirty="0"/>
              <a:t>Sticks and Stones Method Explained: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F4BF-F45B-4141-A0E2-E10C5FB34B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2286000"/>
            <a:ext cx="8382000" cy="1752600"/>
          </a:xfrm>
        </p:spPr>
        <p:txBody>
          <a:bodyPr>
            <a:normAutofit/>
          </a:bodyPr>
          <a:lstStyle/>
          <a:p>
            <a:r>
              <a:rPr lang="en-CA" dirty="0"/>
              <a:t>One way to perceive the sticks and stones method is that each rock and stick will take up a space</a:t>
            </a:r>
          </a:p>
          <a:p>
            <a:r>
              <a:rPr lang="en-CA" dirty="0"/>
              <a:t>So the number of spaces will be the sum of the rocks and sticks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AB11DF9-4813-4EC9-A476-94546B1C0AA2}"/>
              </a:ext>
            </a:extLst>
          </p:cNvPr>
          <p:cNvSpPr txBox="1">
            <a:spLocks/>
          </p:cNvSpPr>
          <p:nvPr/>
        </p:nvSpPr>
        <p:spPr>
          <a:xfrm>
            <a:off x="226402" y="3810000"/>
            <a:ext cx="83820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Amongst all the spaces, we just need to decide where to place the sticks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EEECDA-D353-49DF-8790-A3C51A246780}"/>
              </a:ext>
            </a:extLst>
          </p:cNvPr>
          <p:cNvSpPr txBox="1">
            <a:spLocks/>
          </p:cNvSpPr>
          <p:nvPr/>
        </p:nvSpPr>
        <p:spPr>
          <a:xfrm>
            <a:off x="228600" y="4572000"/>
            <a:ext cx="8382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There are 10 spaces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EED8C2-DA3E-4B4A-8C68-3D9FC6FCF4D4}"/>
              </a:ext>
            </a:extLst>
          </p:cNvPr>
          <p:cNvSpPr txBox="1">
            <a:spLocks/>
          </p:cNvSpPr>
          <p:nvPr/>
        </p:nvSpPr>
        <p:spPr>
          <a:xfrm>
            <a:off x="228600" y="5029200"/>
            <a:ext cx="8382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 have 4 sticks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74AA76-31FC-4250-BCE7-A06DFDD8AC49}"/>
              </a:ext>
            </a:extLst>
          </p:cNvPr>
          <p:cNvSpPr txBox="1">
            <a:spLocks/>
          </p:cNvSpPr>
          <p:nvPr/>
        </p:nvSpPr>
        <p:spPr>
          <a:xfrm>
            <a:off x="228600" y="5562600"/>
            <a:ext cx="5373366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10 spaces, choose 4 for the sticks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162DB6B-7BB6-424B-8BB3-5658A29F8B2E}"/>
              </a:ext>
            </a:extLst>
          </p:cNvPr>
          <p:cNvSpPr/>
          <p:nvPr/>
        </p:nvSpPr>
        <p:spPr>
          <a:xfrm>
            <a:off x="1013572" y="1217468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B06C82-910B-40FB-ABC3-4F9EDA0209A6}"/>
              </a:ext>
            </a:extLst>
          </p:cNvPr>
          <p:cNvSpPr/>
          <p:nvPr/>
        </p:nvSpPr>
        <p:spPr>
          <a:xfrm>
            <a:off x="1583424" y="1217468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C43D2DB-61B7-4AB3-9AD2-0EE151F3526E}"/>
              </a:ext>
            </a:extLst>
          </p:cNvPr>
          <p:cNvSpPr/>
          <p:nvPr/>
        </p:nvSpPr>
        <p:spPr>
          <a:xfrm>
            <a:off x="3782664" y="829380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21ECF27-6CF7-4584-82A2-497A515D00AA}"/>
              </a:ext>
            </a:extLst>
          </p:cNvPr>
          <p:cNvSpPr/>
          <p:nvPr/>
        </p:nvSpPr>
        <p:spPr>
          <a:xfrm>
            <a:off x="4267200" y="829380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8858D00-01C7-41E5-9F9B-578F6A38DCF8}"/>
              </a:ext>
            </a:extLst>
          </p:cNvPr>
          <p:cNvSpPr/>
          <p:nvPr/>
        </p:nvSpPr>
        <p:spPr>
          <a:xfrm>
            <a:off x="2135830" y="1217468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462E47-44F4-4FAF-AB85-05EF9FCE3BDC}"/>
              </a:ext>
            </a:extLst>
          </p:cNvPr>
          <p:cNvSpPr/>
          <p:nvPr/>
        </p:nvSpPr>
        <p:spPr>
          <a:xfrm>
            <a:off x="2678486" y="1217468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C51521-9BED-46AA-89EE-C8D6090CDFC2}"/>
              </a:ext>
            </a:extLst>
          </p:cNvPr>
          <p:cNvSpPr/>
          <p:nvPr/>
        </p:nvSpPr>
        <p:spPr>
          <a:xfrm>
            <a:off x="3204594" y="1204768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E1D3478-9C7F-4EF3-801C-D46488BE7BC9}"/>
              </a:ext>
            </a:extLst>
          </p:cNvPr>
          <p:cNvSpPr/>
          <p:nvPr/>
        </p:nvSpPr>
        <p:spPr>
          <a:xfrm>
            <a:off x="4033310" y="838200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74A21F2-8A76-4402-84C3-A178EB83916A}"/>
              </a:ext>
            </a:extLst>
          </p:cNvPr>
          <p:cNvSpPr/>
          <p:nvPr/>
        </p:nvSpPr>
        <p:spPr>
          <a:xfrm>
            <a:off x="3773548" y="819150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606D5E6-AAFD-4A37-93ED-971A1CDCD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86780"/>
              </p:ext>
            </p:extLst>
          </p:nvPr>
        </p:nvGraphicFramePr>
        <p:xfrm>
          <a:off x="5334000" y="4693895"/>
          <a:ext cx="1408112" cy="97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330120" imgH="228600" progId="Equation.DSMT4">
                  <p:embed/>
                </p:oleObj>
              </mc:Choice>
              <mc:Fallback>
                <p:oleObj name="Equation" r:id="rId4" imgW="330120" imgH="2286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606D5E6-AAFD-4A37-93ED-971A1CDCD4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4693895"/>
                        <a:ext cx="1408112" cy="97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CD8BFF00-3446-4EE1-8C5C-F5F1CD796FC0}"/>
              </a:ext>
            </a:extLst>
          </p:cNvPr>
          <p:cNvSpPr/>
          <p:nvPr/>
        </p:nvSpPr>
        <p:spPr>
          <a:xfrm>
            <a:off x="477917" y="1199284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7862F3D-1527-4407-8071-3E172DF7BB5C}"/>
              </a:ext>
            </a:extLst>
          </p:cNvPr>
          <p:cNvSpPr/>
          <p:nvPr/>
        </p:nvSpPr>
        <p:spPr>
          <a:xfrm>
            <a:off x="4495800" y="838200"/>
            <a:ext cx="152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8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563562"/>
          </a:xfrm>
        </p:spPr>
        <p:txBody>
          <a:bodyPr/>
          <a:lstStyle/>
          <a:p>
            <a:r>
              <a:rPr lang="en-CA" dirty="0"/>
              <a:t>Summation problems: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76200" y="609599"/>
            <a:ext cx="8991600" cy="40977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One of the most useful applications of the S&amp;S methods is finding the number of (</a:t>
            </a:r>
            <a:r>
              <a:rPr lang="en-CA" dirty="0" err="1"/>
              <a:t>a,b,c</a:t>
            </a:r>
            <a:r>
              <a:rPr lang="en-CA" dirty="0"/>
              <a:t>) that add to a set value</a:t>
            </a:r>
          </a:p>
          <a:p>
            <a:r>
              <a:rPr lang="en-CA" dirty="0"/>
              <a:t>For instance, you have 3 whole numbers that add to 10, how many different values of (</a:t>
            </a:r>
            <a:r>
              <a:rPr lang="en-CA" dirty="0" err="1"/>
              <a:t>a,b,c</a:t>
            </a:r>
            <a:r>
              <a:rPr lang="en-CA" dirty="0"/>
              <a:t>) can there be?</a:t>
            </a:r>
          </a:p>
          <a:p>
            <a:r>
              <a:rPr lang="en-CA" dirty="0" err="1"/>
              <a:t>Condidtions</a:t>
            </a:r>
            <a:r>
              <a:rPr lang="en-CA" dirty="0"/>
              <a:t>: </a:t>
            </a:r>
          </a:p>
          <a:p>
            <a:pPr lvl="1"/>
            <a:r>
              <a:rPr lang="en-CA" dirty="0"/>
              <a:t>“a”, “b”, and “c” must be greater or equal to zero (Whole Numbers)</a:t>
            </a:r>
          </a:p>
          <a:p>
            <a:pPr lvl="1"/>
            <a:r>
              <a:rPr lang="en-CA" dirty="0"/>
              <a:t>“a”, “b”, and “c” are distinguishable, meaning (0,0,3) is different from (0,3,0) and (3,0,0)</a:t>
            </a:r>
          </a:p>
          <a:p>
            <a:r>
              <a:rPr lang="en-CA" dirty="0"/>
              <a:t>The value of the sum is the number of rocks</a:t>
            </a:r>
          </a:p>
          <a:p>
            <a:r>
              <a:rPr lang="en-CA" dirty="0"/>
              <a:t>The number of variables minus 1 is the number of sticks</a:t>
            </a:r>
          </a:p>
          <a:p>
            <a:endParaRPr lang="en-CA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600A5FC-3810-4E5F-8355-17E3B47DB041}"/>
              </a:ext>
            </a:extLst>
          </p:cNvPr>
          <p:cNvSpPr/>
          <p:nvPr/>
        </p:nvSpPr>
        <p:spPr>
          <a:xfrm>
            <a:off x="7620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7D84937-D000-4C79-BD73-75810CFDA2FD}"/>
              </a:ext>
            </a:extLst>
          </p:cNvPr>
          <p:cNvSpPr/>
          <p:nvPr/>
        </p:nvSpPr>
        <p:spPr>
          <a:xfrm>
            <a:off x="14478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1D6F8C1-79D8-47AF-BB60-466F8C683772}"/>
              </a:ext>
            </a:extLst>
          </p:cNvPr>
          <p:cNvSpPr/>
          <p:nvPr/>
        </p:nvSpPr>
        <p:spPr>
          <a:xfrm>
            <a:off x="21336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163B1F0-8419-4786-83CC-BCCA931F1D1F}"/>
              </a:ext>
            </a:extLst>
          </p:cNvPr>
          <p:cNvSpPr/>
          <p:nvPr/>
        </p:nvSpPr>
        <p:spPr>
          <a:xfrm>
            <a:off x="28194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6C5280-33D4-4615-BF35-3AB4FE0D14DC}"/>
              </a:ext>
            </a:extLst>
          </p:cNvPr>
          <p:cNvSpPr/>
          <p:nvPr/>
        </p:nvSpPr>
        <p:spPr>
          <a:xfrm>
            <a:off x="35052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BD41076-2031-47C1-A72B-FC3CF04481C9}"/>
              </a:ext>
            </a:extLst>
          </p:cNvPr>
          <p:cNvSpPr/>
          <p:nvPr/>
        </p:nvSpPr>
        <p:spPr>
          <a:xfrm>
            <a:off x="41910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C0659A8-4060-4860-BE43-95C6E37C21B5}"/>
              </a:ext>
            </a:extLst>
          </p:cNvPr>
          <p:cNvSpPr/>
          <p:nvPr/>
        </p:nvSpPr>
        <p:spPr>
          <a:xfrm>
            <a:off x="48768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D8E0840-EC29-4ECD-BE12-B008BBEC0E9F}"/>
              </a:ext>
            </a:extLst>
          </p:cNvPr>
          <p:cNvSpPr/>
          <p:nvPr/>
        </p:nvSpPr>
        <p:spPr>
          <a:xfrm>
            <a:off x="55626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07A14B-D0A3-4869-AF21-BC8CB2738003}"/>
              </a:ext>
            </a:extLst>
          </p:cNvPr>
          <p:cNvSpPr/>
          <p:nvPr/>
        </p:nvSpPr>
        <p:spPr>
          <a:xfrm>
            <a:off x="62484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48D8EDE-AD65-411C-8D5D-9E517D1C6026}"/>
              </a:ext>
            </a:extLst>
          </p:cNvPr>
          <p:cNvSpPr/>
          <p:nvPr/>
        </p:nvSpPr>
        <p:spPr>
          <a:xfrm>
            <a:off x="69342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7A4F067-415C-4F66-A82F-186140A1E3A8}"/>
              </a:ext>
            </a:extLst>
          </p:cNvPr>
          <p:cNvSpPr/>
          <p:nvPr/>
        </p:nvSpPr>
        <p:spPr>
          <a:xfrm>
            <a:off x="1287603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686C101-E1E6-4E7C-B579-8FF348731242}"/>
              </a:ext>
            </a:extLst>
          </p:cNvPr>
          <p:cNvSpPr/>
          <p:nvPr/>
        </p:nvSpPr>
        <p:spPr>
          <a:xfrm>
            <a:off x="19352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45B2FFB-303E-4C97-B9BC-848FDF8B8BAE}"/>
              </a:ext>
            </a:extLst>
          </p:cNvPr>
          <p:cNvSpPr/>
          <p:nvPr/>
        </p:nvSpPr>
        <p:spPr>
          <a:xfrm>
            <a:off x="26210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CC036D1-9857-4865-ACFE-7EEFEAFF8862}"/>
              </a:ext>
            </a:extLst>
          </p:cNvPr>
          <p:cNvSpPr/>
          <p:nvPr/>
        </p:nvSpPr>
        <p:spPr>
          <a:xfrm>
            <a:off x="33068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53BC29E-5B62-4BE9-A846-051A9A8C401C}"/>
              </a:ext>
            </a:extLst>
          </p:cNvPr>
          <p:cNvSpPr/>
          <p:nvPr/>
        </p:nvSpPr>
        <p:spPr>
          <a:xfrm>
            <a:off x="39926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948AF7B-7C35-4FC7-B394-214327D93082}"/>
              </a:ext>
            </a:extLst>
          </p:cNvPr>
          <p:cNvSpPr/>
          <p:nvPr/>
        </p:nvSpPr>
        <p:spPr>
          <a:xfrm>
            <a:off x="46784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8CC432F-00C8-49EB-91A3-D6BF9B4395CE}"/>
              </a:ext>
            </a:extLst>
          </p:cNvPr>
          <p:cNvSpPr/>
          <p:nvPr/>
        </p:nvSpPr>
        <p:spPr>
          <a:xfrm>
            <a:off x="53642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3879C09-76DF-4299-839E-07AEC2CA3A82}"/>
              </a:ext>
            </a:extLst>
          </p:cNvPr>
          <p:cNvSpPr/>
          <p:nvPr/>
        </p:nvSpPr>
        <p:spPr>
          <a:xfrm>
            <a:off x="60500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2D1D5D2-2491-4837-9A66-F8F623150410}"/>
              </a:ext>
            </a:extLst>
          </p:cNvPr>
          <p:cNvSpPr/>
          <p:nvPr/>
        </p:nvSpPr>
        <p:spPr>
          <a:xfrm>
            <a:off x="67358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C2B6294-E153-4351-94D3-3C549E22D981}"/>
              </a:ext>
            </a:extLst>
          </p:cNvPr>
          <p:cNvCxnSpPr/>
          <p:nvPr/>
        </p:nvCxnSpPr>
        <p:spPr>
          <a:xfrm>
            <a:off x="762000" y="6134151"/>
            <a:ext cx="190500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Object 132">
            <a:extLst>
              <a:ext uri="{FF2B5EF4-FFF2-40B4-BE49-F238E27FC236}">
                <a16:creationId xmlns:a16="http://schemas.microsoft.com/office/drawing/2014/main" id="{AA9D4C6A-8999-4ADF-A1A8-CF074C1AA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935279"/>
              </p:ext>
            </p:extLst>
          </p:nvPr>
        </p:nvGraphicFramePr>
        <p:xfrm>
          <a:off x="1549195" y="5588051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33" name="Object 132">
                        <a:extLst>
                          <a:ext uri="{FF2B5EF4-FFF2-40B4-BE49-F238E27FC236}">
                            <a16:creationId xmlns:a16="http://schemas.microsoft.com/office/drawing/2014/main" id="{AA9D4C6A-8999-4ADF-A1A8-CF074C1AA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9195" y="5588051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9B48513-329B-485C-B149-CA754889C2BB}"/>
              </a:ext>
            </a:extLst>
          </p:cNvPr>
          <p:cNvCxnSpPr/>
          <p:nvPr/>
        </p:nvCxnSpPr>
        <p:spPr>
          <a:xfrm>
            <a:off x="2807110" y="6134151"/>
            <a:ext cx="260309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Object 134">
            <a:extLst>
              <a:ext uri="{FF2B5EF4-FFF2-40B4-BE49-F238E27FC236}">
                <a16:creationId xmlns:a16="http://schemas.microsoft.com/office/drawing/2014/main" id="{A4EB6620-2CC3-4C3A-BEA9-303435BCA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23121"/>
              </p:ext>
            </p:extLst>
          </p:nvPr>
        </p:nvGraphicFramePr>
        <p:xfrm>
          <a:off x="3787775" y="5602339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135" name="Object 134">
                        <a:extLst>
                          <a:ext uri="{FF2B5EF4-FFF2-40B4-BE49-F238E27FC236}">
                            <a16:creationId xmlns:a16="http://schemas.microsoft.com/office/drawing/2014/main" id="{A4EB6620-2CC3-4C3A-BEA9-303435BCA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7775" y="5602339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8C5216F-9665-48C9-8FA6-C7149D83E530}"/>
              </a:ext>
            </a:extLst>
          </p:cNvPr>
          <p:cNvCxnSpPr/>
          <p:nvPr/>
        </p:nvCxnSpPr>
        <p:spPr>
          <a:xfrm>
            <a:off x="5504919" y="6108700"/>
            <a:ext cx="190500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36">
            <a:extLst>
              <a:ext uri="{FF2B5EF4-FFF2-40B4-BE49-F238E27FC236}">
                <a16:creationId xmlns:a16="http://schemas.microsoft.com/office/drawing/2014/main" id="{7721CF72-B5A7-42AE-BB3D-67B40E5E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399219"/>
              </p:ext>
            </p:extLst>
          </p:nvPr>
        </p:nvGraphicFramePr>
        <p:xfrm>
          <a:off x="6292114" y="5562600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37" name="Object 136">
                        <a:extLst>
                          <a:ext uri="{FF2B5EF4-FFF2-40B4-BE49-F238E27FC236}">
                            <a16:creationId xmlns:a16="http://schemas.microsoft.com/office/drawing/2014/main" id="{7721CF72-B5A7-42AE-BB3D-67B40E5E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2114" y="5562600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137">
            <a:extLst>
              <a:ext uri="{FF2B5EF4-FFF2-40B4-BE49-F238E27FC236}">
                <a16:creationId xmlns:a16="http://schemas.microsoft.com/office/drawing/2014/main" id="{B8C9A1EC-C928-4500-A553-D554E0B33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01840"/>
              </p:ext>
            </p:extLst>
          </p:nvPr>
        </p:nvGraphicFramePr>
        <p:xfrm>
          <a:off x="7707207" y="5599821"/>
          <a:ext cx="1169251" cy="61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482400" imgH="253800" progId="Equation.DSMT4">
                  <p:embed/>
                </p:oleObj>
              </mc:Choice>
              <mc:Fallback>
                <p:oleObj name="Equation" r:id="rId9" imgW="482400" imgH="253800" progId="Equation.DSMT4">
                  <p:embed/>
                  <p:pic>
                    <p:nvPicPr>
                      <p:cNvPr id="138" name="Object 137">
                        <a:extLst>
                          <a:ext uri="{FF2B5EF4-FFF2-40B4-BE49-F238E27FC236}">
                            <a16:creationId xmlns:a16="http://schemas.microsoft.com/office/drawing/2014/main" id="{B8C9A1EC-C928-4500-A553-D554E0B33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07207" y="5599821"/>
                        <a:ext cx="1169251" cy="61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9684CA0-DB3E-46D2-8232-2972759D0ACB}"/>
              </a:ext>
            </a:extLst>
          </p:cNvPr>
          <p:cNvCxnSpPr/>
          <p:nvPr/>
        </p:nvCxnSpPr>
        <p:spPr>
          <a:xfrm>
            <a:off x="851636" y="6133846"/>
            <a:ext cx="3158389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Object 139">
            <a:extLst>
              <a:ext uri="{FF2B5EF4-FFF2-40B4-BE49-F238E27FC236}">
                <a16:creationId xmlns:a16="http://schemas.microsoft.com/office/drawing/2014/main" id="{1B144236-6D59-43E6-85C6-696C9171E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79516"/>
              </p:ext>
            </p:extLst>
          </p:nvPr>
        </p:nvGraphicFramePr>
        <p:xfrm>
          <a:off x="2362200" y="5607641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140" name="Object 139">
                        <a:extLst>
                          <a:ext uri="{FF2B5EF4-FFF2-40B4-BE49-F238E27FC236}">
                            <a16:creationId xmlns:a16="http://schemas.microsoft.com/office/drawing/2014/main" id="{1B144236-6D59-43E6-85C6-696C9171E6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2200" y="5607641"/>
                        <a:ext cx="4000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2D3EF32-5E4D-4C3A-93F9-56078F9CE96E}"/>
              </a:ext>
            </a:extLst>
          </p:cNvPr>
          <p:cNvCxnSpPr/>
          <p:nvPr/>
        </p:nvCxnSpPr>
        <p:spPr>
          <a:xfrm>
            <a:off x="4114800" y="6133846"/>
            <a:ext cx="2603090" cy="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" name="Object 141">
            <a:extLst>
              <a:ext uri="{FF2B5EF4-FFF2-40B4-BE49-F238E27FC236}">
                <a16:creationId xmlns:a16="http://schemas.microsoft.com/office/drawing/2014/main" id="{EC97EC2B-E618-4404-B14C-926944619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10249"/>
              </p:ext>
            </p:extLst>
          </p:nvPr>
        </p:nvGraphicFramePr>
        <p:xfrm>
          <a:off x="5314345" y="5602239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142" name="Object 141">
                        <a:extLst>
                          <a:ext uri="{FF2B5EF4-FFF2-40B4-BE49-F238E27FC236}">
                            <a16:creationId xmlns:a16="http://schemas.microsoft.com/office/drawing/2014/main" id="{EC97EC2B-E618-4404-B14C-926944619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4345" y="5602239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75C1350-F305-4FC9-A077-61B33AD1E7C1}"/>
              </a:ext>
            </a:extLst>
          </p:cNvPr>
          <p:cNvCxnSpPr/>
          <p:nvPr/>
        </p:nvCxnSpPr>
        <p:spPr>
          <a:xfrm>
            <a:off x="6781800" y="6134639"/>
            <a:ext cx="717755" cy="6402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Object 143">
            <a:extLst>
              <a:ext uri="{FF2B5EF4-FFF2-40B4-BE49-F238E27FC236}">
                <a16:creationId xmlns:a16="http://schemas.microsoft.com/office/drawing/2014/main" id="{37EC4922-C32B-4C5D-BADC-A3EE41648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37703"/>
              </p:ext>
            </p:extLst>
          </p:nvPr>
        </p:nvGraphicFramePr>
        <p:xfrm>
          <a:off x="7027216" y="5562600"/>
          <a:ext cx="311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144" name="Object 143">
                        <a:extLst>
                          <a:ext uri="{FF2B5EF4-FFF2-40B4-BE49-F238E27FC236}">
                            <a16:creationId xmlns:a16="http://schemas.microsoft.com/office/drawing/2014/main" id="{37EC4922-C32B-4C5D-BADC-A3EE41648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27216" y="5562600"/>
                        <a:ext cx="3111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>
            <a:extLst>
              <a:ext uri="{FF2B5EF4-FFF2-40B4-BE49-F238E27FC236}">
                <a16:creationId xmlns:a16="http://schemas.microsoft.com/office/drawing/2014/main" id="{2D0FBE3D-0543-4CE6-A444-66B99E8AE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64334"/>
              </p:ext>
            </p:extLst>
          </p:nvPr>
        </p:nvGraphicFramePr>
        <p:xfrm>
          <a:off x="7743825" y="6195424"/>
          <a:ext cx="11382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6" imgW="469800" imgH="253800" progId="Equation.DSMT4">
                  <p:embed/>
                </p:oleObj>
              </mc:Choice>
              <mc:Fallback>
                <p:oleObj name="Equation" r:id="rId16" imgW="469800" imgH="253800" progId="Equation.DSMT4">
                  <p:embed/>
                  <p:pic>
                    <p:nvPicPr>
                      <p:cNvPr id="145" name="Object 144">
                        <a:extLst>
                          <a:ext uri="{FF2B5EF4-FFF2-40B4-BE49-F238E27FC236}">
                            <a16:creationId xmlns:a16="http://schemas.microsoft.com/office/drawing/2014/main" id="{2D0FBE3D-0543-4CE6-A444-66B99E8AE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3825" y="6195424"/>
                        <a:ext cx="1138238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>
            <a:extLst>
              <a:ext uri="{FF2B5EF4-FFF2-40B4-BE49-F238E27FC236}">
                <a16:creationId xmlns:a16="http://schemas.microsoft.com/office/drawing/2014/main" id="{83067A75-7B91-4364-8F48-46A7A092EEB9}"/>
              </a:ext>
            </a:extLst>
          </p:cNvPr>
          <p:cNvSpPr/>
          <p:nvPr/>
        </p:nvSpPr>
        <p:spPr>
          <a:xfrm>
            <a:off x="7517835" y="6008007"/>
            <a:ext cx="209208" cy="264886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graphicFrame>
        <p:nvGraphicFramePr>
          <p:cNvPr id="147" name="Object 146">
            <a:extLst>
              <a:ext uri="{FF2B5EF4-FFF2-40B4-BE49-F238E27FC236}">
                <a16:creationId xmlns:a16="http://schemas.microsoft.com/office/drawing/2014/main" id="{EF03CEC8-DC79-4B8B-B2C6-9C5819F2D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73701"/>
              </p:ext>
            </p:extLst>
          </p:nvPr>
        </p:nvGraphicFramePr>
        <p:xfrm>
          <a:off x="2308225" y="4976813"/>
          <a:ext cx="1354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8" imgW="558720" imgH="139680" progId="Equation.DSMT4">
                  <p:embed/>
                </p:oleObj>
              </mc:Choice>
              <mc:Fallback>
                <p:oleObj name="Equation" r:id="rId18" imgW="558720" imgH="139680" progId="Equation.DSMT4">
                  <p:embed/>
                  <p:pic>
                    <p:nvPicPr>
                      <p:cNvPr id="147" name="Object 146">
                        <a:extLst>
                          <a:ext uri="{FF2B5EF4-FFF2-40B4-BE49-F238E27FC236}">
                            <a16:creationId xmlns:a16="http://schemas.microsoft.com/office/drawing/2014/main" id="{EF03CEC8-DC79-4B8B-B2C6-9C5819F2D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08225" y="4976813"/>
                        <a:ext cx="1354138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>
            <a:extLst>
              <a:ext uri="{FF2B5EF4-FFF2-40B4-BE49-F238E27FC236}">
                <a16:creationId xmlns:a16="http://schemas.microsoft.com/office/drawing/2014/main" id="{C45FAA52-5CB1-4134-8C3C-2E3407859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79290"/>
              </p:ext>
            </p:extLst>
          </p:nvPr>
        </p:nvGraphicFramePr>
        <p:xfrm>
          <a:off x="3611563" y="4862513"/>
          <a:ext cx="7985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0" imgW="330120" imgH="228600" progId="Equation.DSMT4">
                  <p:embed/>
                </p:oleObj>
              </mc:Choice>
              <mc:Fallback>
                <p:oleObj name="Equation" r:id="rId20" imgW="330120" imgH="228600" progId="Equation.DSMT4">
                  <p:embed/>
                  <p:pic>
                    <p:nvPicPr>
                      <p:cNvPr id="148" name="Object 147">
                        <a:extLst>
                          <a:ext uri="{FF2B5EF4-FFF2-40B4-BE49-F238E27FC236}">
                            <a16:creationId xmlns:a16="http://schemas.microsoft.com/office/drawing/2014/main" id="{C45FAA52-5CB1-4134-8C3C-2E3407859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11563" y="4862513"/>
                        <a:ext cx="798512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>
            <a:extLst>
              <a:ext uri="{FF2B5EF4-FFF2-40B4-BE49-F238E27FC236}">
                <a16:creationId xmlns:a16="http://schemas.microsoft.com/office/drawing/2014/main" id="{D66A135D-8240-46C2-8B01-C479ED792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77559"/>
              </p:ext>
            </p:extLst>
          </p:nvPr>
        </p:nvGraphicFramePr>
        <p:xfrm>
          <a:off x="4393464" y="4871081"/>
          <a:ext cx="768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2" imgW="317160" imgH="177480" progId="Equation.DSMT4">
                  <p:embed/>
                </p:oleObj>
              </mc:Choice>
              <mc:Fallback>
                <p:oleObj name="Equation" r:id="rId22" imgW="317160" imgH="177480" progId="Equation.DSMT4">
                  <p:embed/>
                  <p:pic>
                    <p:nvPicPr>
                      <p:cNvPr id="149" name="Object 148">
                        <a:extLst>
                          <a:ext uri="{FF2B5EF4-FFF2-40B4-BE49-F238E27FC236}">
                            <a16:creationId xmlns:a16="http://schemas.microsoft.com/office/drawing/2014/main" id="{D66A135D-8240-46C2-8B01-C479ED792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93464" y="4871081"/>
                        <a:ext cx="7683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1DB3E8-347E-43C0-9E78-C2CB5CCDC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86699"/>
              </p:ext>
            </p:extLst>
          </p:nvPr>
        </p:nvGraphicFramePr>
        <p:xfrm>
          <a:off x="4724400" y="99694"/>
          <a:ext cx="2509074" cy="51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4" imgW="863280" imgH="177480" progId="Equation.DSMT4">
                  <p:embed/>
                </p:oleObj>
              </mc:Choice>
              <mc:Fallback>
                <p:oleObj name="Equation" r:id="rId24" imgW="86328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1DB3E8-347E-43C0-9E78-C2CB5CCDC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24400" y="99694"/>
                        <a:ext cx="2509074" cy="51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D44397B-E87B-4168-95EA-BA37D3F20A7A}"/>
              </a:ext>
            </a:extLst>
          </p:cNvPr>
          <p:cNvSpPr/>
          <p:nvPr/>
        </p:nvSpPr>
        <p:spPr>
          <a:xfrm>
            <a:off x="304800" y="5316538"/>
            <a:ext cx="8763000" cy="149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98801E-ED61-4528-8E3D-D9A511139CCC}"/>
              </a:ext>
            </a:extLst>
          </p:cNvPr>
          <p:cNvSpPr/>
          <p:nvPr/>
        </p:nvSpPr>
        <p:spPr>
          <a:xfrm>
            <a:off x="3810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651A9A-AB7E-4B56-9B80-2B53B1F5726A}"/>
              </a:ext>
            </a:extLst>
          </p:cNvPr>
          <p:cNvSpPr/>
          <p:nvPr/>
        </p:nvSpPr>
        <p:spPr>
          <a:xfrm>
            <a:off x="10668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38E9FE-AFD8-40D9-A54C-ECF0F489FEE7}"/>
              </a:ext>
            </a:extLst>
          </p:cNvPr>
          <p:cNvSpPr/>
          <p:nvPr/>
        </p:nvSpPr>
        <p:spPr>
          <a:xfrm>
            <a:off x="17526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724365-5AB3-4D71-8EA7-CD0C60445977}"/>
              </a:ext>
            </a:extLst>
          </p:cNvPr>
          <p:cNvSpPr/>
          <p:nvPr/>
        </p:nvSpPr>
        <p:spPr>
          <a:xfrm>
            <a:off x="24384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B124DC-514A-4E1E-940D-0531BC143BBD}"/>
              </a:ext>
            </a:extLst>
          </p:cNvPr>
          <p:cNvSpPr/>
          <p:nvPr/>
        </p:nvSpPr>
        <p:spPr>
          <a:xfrm>
            <a:off x="35052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4F8B16-7C24-4B37-8F24-685CCBE97A74}"/>
              </a:ext>
            </a:extLst>
          </p:cNvPr>
          <p:cNvSpPr/>
          <p:nvPr/>
        </p:nvSpPr>
        <p:spPr>
          <a:xfrm>
            <a:off x="41910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9E4ED-93A0-45DA-9687-6B223D86175E}"/>
              </a:ext>
            </a:extLst>
          </p:cNvPr>
          <p:cNvSpPr/>
          <p:nvPr/>
        </p:nvSpPr>
        <p:spPr>
          <a:xfrm>
            <a:off x="48768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03250C-B163-4D29-8C19-794BCBE45A74}"/>
              </a:ext>
            </a:extLst>
          </p:cNvPr>
          <p:cNvSpPr/>
          <p:nvPr/>
        </p:nvSpPr>
        <p:spPr>
          <a:xfrm>
            <a:off x="55626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0E5C11-A60B-4E19-B0E5-A1053C5BBF8D}"/>
              </a:ext>
            </a:extLst>
          </p:cNvPr>
          <p:cNvSpPr/>
          <p:nvPr/>
        </p:nvSpPr>
        <p:spPr>
          <a:xfrm>
            <a:off x="62484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E5E4C8-8BB8-4011-8562-D52424117AE2}"/>
              </a:ext>
            </a:extLst>
          </p:cNvPr>
          <p:cNvSpPr/>
          <p:nvPr/>
        </p:nvSpPr>
        <p:spPr>
          <a:xfrm>
            <a:off x="6934200" y="6324600"/>
            <a:ext cx="533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2B689C-5F6B-4BD3-B035-552870FFF6D3}"/>
              </a:ext>
            </a:extLst>
          </p:cNvPr>
          <p:cNvSpPr/>
          <p:nvPr/>
        </p:nvSpPr>
        <p:spPr>
          <a:xfrm>
            <a:off x="2966136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F08A50-49CD-4B67-922C-5DC2C3B8169F}"/>
              </a:ext>
            </a:extLst>
          </p:cNvPr>
          <p:cNvSpPr/>
          <p:nvPr/>
        </p:nvSpPr>
        <p:spPr>
          <a:xfrm>
            <a:off x="3306878" y="6019800"/>
            <a:ext cx="198322" cy="228600"/>
          </a:xfrm>
          <a:prstGeom prst="rect">
            <a:avLst/>
          </a:prstGeom>
          <a:solidFill>
            <a:schemeClr val="tx1">
              <a:alpha val="48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14B1EEE-2CDD-4ED2-8E53-717D3D050149}"/>
              </a:ext>
            </a:extLst>
          </p:cNvPr>
          <p:cNvCxnSpPr>
            <a:cxnSpLocks/>
          </p:cNvCxnSpPr>
          <p:nvPr/>
        </p:nvCxnSpPr>
        <p:spPr>
          <a:xfrm flipV="1">
            <a:off x="381000" y="6172200"/>
            <a:ext cx="2590800" cy="7889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5E03E4AF-7BD1-4ABB-A8D2-E9E3680BF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48235"/>
              </p:ext>
            </p:extLst>
          </p:nvPr>
        </p:nvGraphicFramePr>
        <p:xfrm>
          <a:off x="1600200" y="5651500"/>
          <a:ext cx="444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6" imgW="126720" imgH="164880" progId="Equation.DSMT4">
                  <p:embed/>
                </p:oleObj>
              </mc:Choice>
              <mc:Fallback>
                <p:oleObj name="Equation" r:id="rId26" imgW="126720" imgH="1648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5E03E4AF-7BD1-4ABB-A8D2-E9E3680BF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600200" y="5651500"/>
                        <a:ext cx="4445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D645F27-67BA-4554-8F85-AC3B62E54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55130"/>
              </p:ext>
            </p:extLst>
          </p:nvPr>
        </p:nvGraphicFramePr>
        <p:xfrm>
          <a:off x="2984500" y="5449888"/>
          <a:ext cx="444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4D645F27-67BA-4554-8F85-AC3B62E54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984500" y="5449888"/>
                        <a:ext cx="444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849E8F1-C474-4093-B8D6-B75F294DB6CE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505200" y="6108700"/>
            <a:ext cx="3904719" cy="25400"/>
          </a:xfrm>
          <a:prstGeom prst="straightConnector1">
            <a:avLst/>
          </a:prstGeom>
          <a:ln w="3175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E1B4C4B-5A48-40CD-A561-79345E1F10B0}"/>
              </a:ext>
            </a:extLst>
          </p:cNvPr>
          <p:cNvSpPr/>
          <p:nvPr/>
        </p:nvSpPr>
        <p:spPr>
          <a:xfrm>
            <a:off x="7517835" y="6008007"/>
            <a:ext cx="209208" cy="264886"/>
          </a:xfrm>
          <a:prstGeom prst="rect">
            <a:avLst/>
          </a:prstGeom>
          <a:solidFill>
            <a:srgbClr val="FF0000">
              <a:alpha val="48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 dirty="0">
              <a:solidFill>
                <a:schemeClr val="tx1"/>
              </a:solidFill>
            </a:endParaRP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32107D7D-96C4-4F62-B14D-F8484BF29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93987"/>
              </p:ext>
            </p:extLst>
          </p:nvPr>
        </p:nvGraphicFramePr>
        <p:xfrm>
          <a:off x="5340350" y="5547332"/>
          <a:ext cx="444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0" imgW="126720" imgH="177480" progId="Equation.DSMT4">
                  <p:embed/>
                </p:oleObj>
              </mc:Choice>
              <mc:Fallback>
                <p:oleObj name="Equation" r:id="rId30" imgW="126720" imgH="177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32107D7D-96C4-4F62-B14D-F8484BF29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40350" y="5547332"/>
                        <a:ext cx="444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51713E86-A929-47CE-9BCE-CB9257DC5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76466"/>
              </p:ext>
            </p:extLst>
          </p:nvPr>
        </p:nvGraphicFramePr>
        <p:xfrm>
          <a:off x="7016353" y="5297488"/>
          <a:ext cx="120729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2" imgW="495000" imgH="253800" progId="Equation.DSMT4">
                  <p:embed/>
                </p:oleObj>
              </mc:Choice>
              <mc:Fallback>
                <p:oleObj name="Equation" r:id="rId32" imgW="495000" imgH="2538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51713E86-A929-47CE-9BCE-CB9257DC5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016353" y="5297488"/>
                        <a:ext cx="1207293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46" grpId="0" animBg="1"/>
      <p:bldP spid="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38B7-4040-4252-92DB-C61403127B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763000" cy="12954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Given that  {</a:t>
            </a:r>
            <a:r>
              <a:rPr lang="en-CA" dirty="0" err="1"/>
              <a:t>a,b,c</a:t>
            </a:r>
            <a:r>
              <a:rPr lang="en-CA" dirty="0"/>
              <a:t>, </a:t>
            </a:r>
            <a:r>
              <a:rPr lang="en-CA" u="sng" dirty="0"/>
              <a:t>&gt;</a:t>
            </a:r>
            <a:r>
              <a:rPr lang="en-CA" dirty="0"/>
              <a:t> 0} and  </a:t>
            </a:r>
            <a:r>
              <a:rPr lang="en-CA" dirty="0" err="1"/>
              <a:t>a+b+c</a:t>
            </a:r>
            <a:r>
              <a:rPr lang="en-CA" dirty="0"/>
              <a:t>=8, then how many different combinations of (</a:t>
            </a:r>
            <a:r>
              <a:rPr lang="en-CA" dirty="0" err="1"/>
              <a:t>a,b,c</a:t>
            </a:r>
            <a:r>
              <a:rPr lang="en-CA" dirty="0"/>
              <a:t>) are there?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509D9E-6CE0-42C2-BC48-52E2D86FF489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sum is 8, so there are 8 rocks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00062D-6033-4898-8BF6-36897B07A306}"/>
              </a:ext>
            </a:extLst>
          </p:cNvPr>
          <p:cNvSpPr txBox="1">
            <a:spLocks/>
          </p:cNvSpPr>
          <p:nvPr/>
        </p:nvSpPr>
        <p:spPr>
          <a:xfrm>
            <a:off x="152400" y="17526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There are 3 variables, “a”, “b”, and “c”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F28A36-F543-4308-BE41-83AB5A4FF662}"/>
              </a:ext>
            </a:extLst>
          </p:cNvPr>
          <p:cNvSpPr txBox="1">
            <a:spLocks/>
          </p:cNvSpPr>
          <p:nvPr/>
        </p:nvSpPr>
        <p:spPr>
          <a:xfrm>
            <a:off x="152400" y="22098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number of sticks will be 3 minus 1 which is 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6B5CD11-E557-4625-9E56-652291B717FC}"/>
              </a:ext>
            </a:extLst>
          </p:cNvPr>
          <p:cNvSpPr txBox="1">
            <a:spLocks/>
          </p:cNvSpPr>
          <p:nvPr/>
        </p:nvSpPr>
        <p:spPr>
          <a:xfrm>
            <a:off x="152400" y="2743200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The number of combinations of (</a:t>
            </a:r>
            <a:r>
              <a:rPr lang="en-CA" dirty="0" err="1">
                <a:solidFill>
                  <a:srgbClr val="FF0000"/>
                </a:solidFill>
              </a:rPr>
              <a:t>a,b,c</a:t>
            </a:r>
            <a:r>
              <a:rPr lang="en-CA" dirty="0">
                <a:solidFill>
                  <a:srgbClr val="FF0000"/>
                </a:solidFill>
              </a:rPr>
              <a:t>) will be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DA1D047-4974-472C-9679-729CCF888B78}"/>
              </a:ext>
            </a:extLst>
          </p:cNvPr>
          <p:cNvSpPr txBox="1">
            <a:spLocks/>
          </p:cNvSpPr>
          <p:nvPr/>
        </p:nvSpPr>
        <p:spPr>
          <a:xfrm>
            <a:off x="142102" y="3892550"/>
            <a:ext cx="8316097" cy="12917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>
                <a:solidFill>
                  <a:srgbClr val="FF0000"/>
                </a:solidFill>
              </a:rPr>
              <a:t>Note: The reason why we take 3 variables minus 1 to get two sticks is b/c one of the sticks is always fixed at the end to make the sum equal to 8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3399C61-F5A0-4F52-957B-0BA94A5D2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13070"/>
              </p:ext>
            </p:extLst>
          </p:nvPr>
        </p:nvGraphicFramePr>
        <p:xfrm>
          <a:off x="1511300" y="3216275"/>
          <a:ext cx="17335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495000" imgH="177480" progId="Equation.DSMT4">
                  <p:embed/>
                </p:oleObj>
              </mc:Choice>
              <mc:Fallback>
                <p:oleObj name="Equation" r:id="rId4" imgW="49500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33399C61-F5A0-4F52-957B-0BA94A5D2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300" y="3216275"/>
                        <a:ext cx="17335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7BDC205B-01C5-483A-829E-D99EC8FBC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33004"/>
              </p:ext>
            </p:extLst>
          </p:nvPr>
        </p:nvGraphicFramePr>
        <p:xfrm>
          <a:off x="3124200" y="3200400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7BDC205B-01C5-483A-829E-D99EC8FBC5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3200400"/>
                        <a:ext cx="711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90F8F50A-513D-41EA-9A4D-6F0B1EFE7947}"/>
              </a:ext>
            </a:extLst>
          </p:cNvPr>
          <p:cNvGrpSpPr/>
          <p:nvPr/>
        </p:nvGrpSpPr>
        <p:grpSpPr>
          <a:xfrm>
            <a:off x="787743" y="5474558"/>
            <a:ext cx="6249861" cy="663488"/>
            <a:chOff x="787743" y="5474558"/>
            <a:chExt cx="6249861" cy="66348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68B3289-1970-40EE-814B-6F7D8FF6B228}"/>
                </a:ext>
              </a:extLst>
            </p:cNvPr>
            <p:cNvCxnSpPr>
              <a:cxnSpLocks/>
            </p:cNvCxnSpPr>
            <p:nvPr/>
          </p:nvCxnSpPr>
          <p:spPr>
            <a:xfrm>
              <a:off x="787743" y="5481888"/>
              <a:ext cx="1942757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54FA8C-5D8E-459C-A300-1B8F49D1DB2B}"/>
                </a:ext>
              </a:extLst>
            </p:cNvPr>
            <p:cNvSpPr/>
            <p:nvPr/>
          </p:nvSpPr>
          <p:spPr>
            <a:xfrm>
              <a:off x="2827115" y="5789128"/>
              <a:ext cx="198322" cy="22860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CB0E56-6C17-42F8-8A98-2F6FBB5A4D15}"/>
                </a:ext>
              </a:extLst>
            </p:cNvPr>
            <p:cNvSpPr/>
            <p:nvPr/>
          </p:nvSpPr>
          <p:spPr>
            <a:xfrm>
              <a:off x="4447439" y="5757046"/>
              <a:ext cx="198322" cy="22860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07EC4A2-7FE3-4DB7-8E5B-4590921BCA95}"/>
                </a:ext>
              </a:extLst>
            </p:cNvPr>
            <p:cNvSpPr/>
            <p:nvPr/>
          </p:nvSpPr>
          <p:spPr>
            <a:xfrm>
              <a:off x="6828396" y="5752842"/>
              <a:ext cx="209208" cy="264886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6D56D4C-D568-439A-808F-AD13E25C9076}"/>
                </a:ext>
              </a:extLst>
            </p:cNvPr>
            <p:cNvSpPr/>
            <p:nvPr/>
          </p:nvSpPr>
          <p:spPr>
            <a:xfrm>
              <a:off x="8382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37880C-C1C5-4B52-BB61-5C07F57D50CC}"/>
                </a:ext>
              </a:extLst>
            </p:cNvPr>
            <p:cNvSpPr/>
            <p:nvPr/>
          </p:nvSpPr>
          <p:spPr>
            <a:xfrm>
              <a:off x="15113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D16D066-EFAC-45F8-A9CF-4D16F6FDC8A1}"/>
                </a:ext>
              </a:extLst>
            </p:cNvPr>
            <p:cNvSpPr/>
            <p:nvPr/>
          </p:nvSpPr>
          <p:spPr>
            <a:xfrm>
              <a:off x="21971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63DE327-BADC-400F-A06E-29FD9C6615B9}"/>
                </a:ext>
              </a:extLst>
            </p:cNvPr>
            <p:cNvSpPr/>
            <p:nvPr/>
          </p:nvSpPr>
          <p:spPr>
            <a:xfrm>
              <a:off x="31242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2AD4271-2602-4AFC-AAAD-19961C311037}"/>
                </a:ext>
              </a:extLst>
            </p:cNvPr>
            <p:cNvSpPr/>
            <p:nvPr/>
          </p:nvSpPr>
          <p:spPr>
            <a:xfrm>
              <a:off x="38100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0FF8EFA-3508-437B-BD77-15889BB3C137}"/>
                </a:ext>
              </a:extLst>
            </p:cNvPr>
            <p:cNvSpPr/>
            <p:nvPr/>
          </p:nvSpPr>
          <p:spPr>
            <a:xfrm>
              <a:off x="47879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3545FD0-1457-497B-BDC7-C58BF4BC1106}"/>
                </a:ext>
              </a:extLst>
            </p:cNvPr>
            <p:cNvSpPr/>
            <p:nvPr/>
          </p:nvSpPr>
          <p:spPr>
            <a:xfrm>
              <a:off x="54737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0B52A6F-FADF-4673-B310-B25D5D59E7FE}"/>
                </a:ext>
              </a:extLst>
            </p:cNvPr>
            <p:cNvSpPr/>
            <p:nvPr/>
          </p:nvSpPr>
          <p:spPr>
            <a:xfrm>
              <a:off x="6159500" y="5757046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C5F8091-F7E6-4E86-AA2D-F550D8A13258}"/>
                </a:ext>
              </a:extLst>
            </p:cNvPr>
            <p:cNvCxnSpPr>
              <a:cxnSpLocks/>
            </p:cNvCxnSpPr>
            <p:nvPr/>
          </p:nvCxnSpPr>
          <p:spPr>
            <a:xfrm>
              <a:off x="3105321" y="5478223"/>
              <a:ext cx="1238079" cy="3665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920C87B-9623-4C19-9E1C-F0C36F76BCE9}"/>
                </a:ext>
              </a:extLst>
            </p:cNvPr>
            <p:cNvCxnSpPr>
              <a:cxnSpLocks/>
            </p:cNvCxnSpPr>
            <p:nvPr/>
          </p:nvCxnSpPr>
          <p:spPr>
            <a:xfrm>
              <a:off x="4769021" y="5474558"/>
              <a:ext cx="1923879" cy="3665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A91D0AFD-2325-48BD-8BAB-FB9CE8C4C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81183"/>
              </p:ext>
            </p:extLst>
          </p:nvPr>
        </p:nvGraphicFramePr>
        <p:xfrm>
          <a:off x="7228446" y="5571616"/>
          <a:ext cx="1155700" cy="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482400" imgH="253800" progId="Equation.DSMT4">
                  <p:embed/>
                </p:oleObj>
              </mc:Choice>
              <mc:Fallback>
                <p:oleObj name="Equation" r:id="rId8" imgW="482400" imgH="25380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A91D0AFD-2325-48BD-8BAB-FB9CE8C4C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28446" y="5571616"/>
                        <a:ext cx="1155700" cy="60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>
            <a:extLst>
              <a:ext uri="{FF2B5EF4-FFF2-40B4-BE49-F238E27FC236}">
                <a16:creationId xmlns:a16="http://schemas.microsoft.com/office/drawing/2014/main" id="{CA02BFAE-62B2-4910-B7BD-32BED5DF8B0E}"/>
              </a:ext>
            </a:extLst>
          </p:cNvPr>
          <p:cNvSpPr/>
          <p:nvPr/>
        </p:nvSpPr>
        <p:spPr>
          <a:xfrm>
            <a:off x="142102" y="5314063"/>
            <a:ext cx="8763000" cy="149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832EBEE-2F35-4105-A42B-E30B08DCEDA8}"/>
              </a:ext>
            </a:extLst>
          </p:cNvPr>
          <p:cNvGrpSpPr/>
          <p:nvPr/>
        </p:nvGrpSpPr>
        <p:grpSpPr>
          <a:xfrm>
            <a:off x="484404" y="5793019"/>
            <a:ext cx="6553200" cy="663488"/>
            <a:chOff x="457200" y="7156084"/>
            <a:chExt cx="6553200" cy="663488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C891ED7-AC3B-41D6-A5D0-E77BECE8C93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7163414"/>
              <a:ext cx="3267160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A7D56D8-A2C3-481E-9F4A-A8643E9E514C}"/>
                </a:ext>
              </a:extLst>
            </p:cNvPr>
            <p:cNvSpPr/>
            <p:nvPr/>
          </p:nvSpPr>
          <p:spPr>
            <a:xfrm>
              <a:off x="4232639" y="7427049"/>
              <a:ext cx="198322" cy="22860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CF44CAF-2EC5-427B-A63A-C878578604DD}"/>
                </a:ext>
              </a:extLst>
            </p:cNvPr>
            <p:cNvSpPr/>
            <p:nvPr/>
          </p:nvSpPr>
          <p:spPr>
            <a:xfrm>
              <a:off x="3862209" y="7438572"/>
              <a:ext cx="198322" cy="22860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126B1A9-76DB-4185-AEC8-CEA90EFE994D}"/>
                </a:ext>
              </a:extLst>
            </p:cNvPr>
            <p:cNvSpPr/>
            <p:nvPr/>
          </p:nvSpPr>
          <p:spPr>
            <a:xfrm>
              <a:off x="6801192" y="7434368"/>
              <a:ext cx="209208" cy="264886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502C7A3-E31C-4DC3-A0BA-EDB940F74949}"/>
                </a:ext>
              </a:extLst>
            </p:cNvPr>
            <p:cNvSpPr/>
            <p:nvPr/>
          </p:nvSpPr>
          <p:spPr>
            <a:xfrm>
              <a:off x="507657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F71EE40-8D4D-493C-BA9D-91A942E4143E}"/>
                </a:ext>
              </a:extLst>
            </p:cNvPr>
            <p:cNvSpPr/>
            <p:nvPr/>
          </p:nvSpPr>
          <p:spPr>
            <a:xfrm>
              <a:off x="1180757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ADE9659-95FB-43BD-B08E-15FF69E669A6}"/>
                </a:ext>
              </a:extLst>
            </p:cNvPr>
            <p:cNvSpPr/>
            <p:nvPr/>
          </p:nvSpPr>
          <p:spPr>
            <a:xfrm>
              <a:off x="1866557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15EFC50-AB05-41E9-A170-D5A27258CDCE}"/>
                </a:ext>
              </a:extLst>
            </p:cNvPr>
            <p:cNvSpPr/>
            <p:nvPr/>
          </p:nvSpPr>
          <p:spPr>
            <a:xfrm>
              <a:off x="2538970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E81F09E-36D3-496B-8187-A025098EDF20}"/>
                </a:ext>
              </a:extLst>
            </p:cNvPr>
            <p:cNvSpPr/>
            <p:nvPr/>
          </p:nvSpPr>
          <p:spPr>
            <a:xfrm>
              <a:off x="3224770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9C40BB7-AE39-4998-9AB2-916EB4F1E2F5}"/>
                </a:ext>
              </a:extLst>
            </p:cNvPr>
            <p:cNvSpPr/>
            <p:nvPr/>
          </p:nvSpPr>
          <p:spPr>
            <a:xfrm>
              <a:off x="4760696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2D0D300-AF6C-4899-B4EF-F37F6FD3F2D5}"/>
                </a:ext>
              </a:extLst>
            </p:cNvPr>
            <p:cNvSpPr/>
            <p:nvPr/>
          </p:nvSpPr>
          <p:spPr>
            <a:xfrm>
              <a:off x="5446496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8401B2-A6C7-4D61-868A-CC9C2B27B6FD}"/>
                </a:ext>
              </a:extLst>
            </p:cNvPr>
            <p:cNvSpPr/>
            <p:nvPr/>
          </p:nvSpPr>
          <p:spPr>
            <a:xfrm>
              <a:off x="6132296" y="7438572"/>
              <a:ext cx="533400" cy="381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AC45BF3-D8A1-460C-A89F-994E8368C4AC}"/>
                </a:ext>
              </a:extLst>
            </p:cNvPr>
            <p:cNvCxnSpPr>
              <a:cxnSpLocks/>
            </p:cNvCxnSpPr>
            <p:nvPr/>
          </p:nvCxnSpPr>
          <p:spPr>
            <a:xfrm>
              <a:off x="4741817" y="7156084"/>
              <a:ext cx="1923879" cy="3665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277017F5-EB14-443A-BD32-5E7FFF680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135733"/>
              </p:ext>
            </p:extLst>
          </p:nvPr>
        </p:nvGraphicFramePr>
        <p:xfrm>
          <a:off x="7356089" y="5697763"/>
          <a:ext cx="1155700" cy="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277017F5-EB14-443A-BD32-5E7FFF6801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56089" y="5697763"/>
                        <a:ext cx="1155700" cy="60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1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5" grpId="0"/>
      <p:bldP spid="47" grpId="0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87362"/>
          </a:xfrm>
        </p:spPr>
        <p:txBody>
          <a:bodyPr>
            <a:normAutofit fontScale="90000"/>
          </a:bodyPr>
          <a:lstStyle/>
          <a:p>
            <a:r>
              <a:rPr lang="en-CA" dirty="0"/>
              <a:t>II) What if zeroes were NOT allowed (2ways)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33124"/>
            <a:ext cx="8839200" cy="3848476"/>
          </a:xfrm>
        </p:spPr>
        <p:txBody>
          <a:bodyPr>
            <a:normAutofit/>
          </a:bodyPr>
          <a:lstStyle/>
          <a:p>
            <a:r>
              <a:rPr lang="en-CA" sz="2200" dirty="0"/>
              <a:t>Suppose “a”, “b”, “c”, and “d” are all natural numbers (greater than zero), how many combinations of (</a:t>
            </a:r>
            <a:r>
              <a:rPr lang="en-CA" sz="2200" dirty="0" err="1"/>
              <a:t>a,b,c,d</a:t>
            </a:r>
            <a:r>
              <a:rPr lang="en-CA" sz="2200" dirty="0"/>
              <a:t>) are there?</a:t>
            </a:r>
          </a:p>
          <a:p>
            <a:r>
              <a:rPr lang="en-CA" sz="2200" dirty="0"/>
              <a:t>If zeroes are not allowed, reduce the “SUM” by giving it to each of the variables.  </a:t>
            </a:r>
          </a:p>
          <a:p>
            <a:r>
              <a:rPr lang="en-CA" sz="2200" dirty="0"/>
              <a:t>Instead of having a sum of “20”, give each variable “a”, “b”, “c”, and “d’ a value of 1, so your sum now becomes 16</a:t>
            </a:r>
          </a:p>
          <a:p>
            <a:r>
              <a:rPr lang="en-CA" sz="2200" dirty="0"/>
              <a:t>So the number of rocks will now be 16</a:t>
            </a:r>
          </a:p>
          <a:p>
            <a:r>
              <a:rPr lang="en-CA" sz="2200" dirty="0"/>
              <a:t>You have 4 variables, so 4 – 1 = 3, means you have 3 sticks</a:t>
            </a:r>
          </a:p>
          <a:p>
            <a:r>
              <a:rPr lang="en-CA" sz="2200" dirty="0"/>
              <a:t>The number of different combinations of (</a:t>
            </a:r>
            <a:r>
              <a:rPr lang="en-CA" sz="2200" dirty="0" err="1"/>
              <a:t>a,b,c,d</a:t>
            </a:r>
            <a:r>
              <a:rPr lang="en-CA" sz="2200" dirty="0"/>
              <a:t>) will be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F6E9DF6-DD22-4594-ACB6-F79F26A74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09116"/>
              </p:ext>
            </p:extLst>
          </p:nvPr>
        </p:nvGraphicFramePr>
        <p:xfrm>
          <a:off x="621815" y="759941"/>
          <a:ext cx="2959585" cy="48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079280" imgH="177480" progId="Equation.DSMT4">
                  <p:embed/>
                </p:oleObj>
              </mc:Choice>
              <mc:Fallback>
                <p:oleObj name="Equation" r:id="rId4" imgW="10792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F6E9DF6-DD22-4594-ACB6-F79F26A74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815" y="759941"/>
                        <a:ext cx="2959585" cy="48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985AD708-E741-4A9C-ABCB-AC9F8C8DE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23094"/>
              </p:ext>
            </p:extLst>
          </p:nvPr>
        </p:nvGraphicFramePr>
        <p:xfrm>
          <a:off x="3943350" y="779719"/>
          <a:ext cx="2152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863280" imgH="203040" progId="Equation.DSMT4">
                  <p:embed/>
                </p:oleObj>
              </mc:Choice>
              <mc:Fallback>
                <p:oleObj name="Equation" r:id="rId6" imgW="86328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985AD708-E741-4A9C-ABCB-AC9F8C8DE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3350" y="779719"/>
                        <a:ext cx="21526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5808B646-AB98-4C4C-AB45-A2BDB03B4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57963"/>
              </p:ext>
            </p:extLst>
          </p:nvPr>
        </p:nvGraphicFramePr>
        <p:xfrm>
          <a:off x="1298575" y="5267325"/>
          <a:ext cx="1689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482400" imgH="177480" progId="Equation.DSMT4">
                  <p:embed/>
                </p:oleObj>
              </mc:Choice>
              <mc:Fallback>
                <p:oleObj name="Equation" r:id="rId8" imgW="48240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5808B646-AB98-4C4C-AB45-A2BDB03B4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8575" y="5267325"/>
                        <a:ext cx="1689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90DC6B4D-9CD7-439B-AEC6-943DB0553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64685"/>
              </p:ext>
            </p:extLst>
          </p:nvPr>
        </p:nvGraphicFramePr>
        <p:xfrm>
          <a:off x="2940050" y="4953000"/>
          <a:ext cx="31115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90DC6B4D-9CD7-439B-AEC6-943DB0553F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40050" y="4953000"/>
                        <a:ext cx="3111500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A13025A3-E96C-4F08-B903-496495D55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72420"/>
              </p:ext>
            </p:extLst>
          </p:nvPr>
        </p:nvGraphicFramePr>
        <p:xfrm>
          <a:off x="6008730" y="5330825"/>
          <a:ext cx="9334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266400" imgH="177480" progId="Equation.DSMT4">
                  <p:embed/>
                </p:oleObj>
              </mc:Choice>
              <mc:Fallback>
                <p:oleObj name="Equation" r:id="rId12" imgW="266400" imgH="177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A13025A3-E96C-4F08-B903-496495D55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08730" y="5330825"/>
                        <a:ext cx="9334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3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  <p:tag name="ISPRING_RESOURCE_PATHS_HASH_2" val="05e2f1c92ddfd331ec55ce0ccb5c1bf9431d929"/>
  <p:tag name="ISPRING_SCORM_PASSING_SCORE" val="100.0000000000"/>
  <p:tag name="GENSWF_OUTPUT_FILE_NAME" val="m10hch81"/>
  <p:tag name="ISPRING_ULTRA_SCORM_COURSE_ID" val="B630980A-84EA-48B6-9064-0D0F1891DC95"/>
  <p:tag name="ISPRING_SCORM_RATE_SLIDES" val="1"/>
  <p:tag name="ISPRING_PLAYERS_CUSTOMIZATION" val="UEsDBBQAAgAIABQEQUo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BQEQUo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BQEQUohUYoetgIAAFEKAAAhAAAAdW5pdmVyc2FsL2ZsYXNoX3NraW5fc2V0dGluZ3MueG1slVZtb9sgEP6+XxFl3+PuNZ1EI6VpJlXq1mqt+h3bFxsFgwU4Xf79wEANiR17OVUKd89zd9wLKZJ7wlYfZjOUccrFMyhFWCGNxutmJL+Zp41SnC0yzhQwtWBcVJjOVx9/th+UtMgxFj+AmMrZ4Qy6MMv2M4XiYnxbGhkiZLyqMTs+8IIvUpztC8Eblo+mVh5rEJSwvUZe/VhutoMBKJHqXkEV5bS9NjKNUguQEkxK37dGRlkUp0B9pKv2M5HThbp8+xPagUiiWtr6k5EhWo0LiIt8vTYyjGfae9yVpZHLBAV/lYZ++WxkEErxEUTs/O6rkUEGr5v6f2akFrwwBY05l5v4zqEc53r9TFZXRkYJ5kIm0GgXXHnau94FIPc13Htk1lVw+mTqevIgmKanFFZKNIASf7I2WfK3x0bp/YDVDlOpAaGqAz3ppJ9wI72bWNfh/sAbYXnoy2k6yCunTQUbm3DgLtZ3+M3mtn0rQqfvuiBDAQenDFLslB3yt67rGTJQdshnSnJ4ZPR4Bj+1WI7v8S123bxcfm0FhvUxd1Z/8lYT6cFsrgxCO4XHVDyHlTTpvJAKTNtQ0upsSslZTojhAymwIpz9Mrj02F5GouTE4Eatf7CQIopC37y1OepXOuxXex4fR/uj0N3NnmdKv+E3c6wUzspK/yjJ+czx9JJoN/Okn2FeSQ0Hcc92fCKnwmIP4oVzOjUK4wqmYrldrAE0SoICoKS/wsj56Cs9a6oUxFZ3jIAfmVhncSUpSqr/1CuBN8i90TVswGqpqtT+GCb0HR5o3AAAFlnpJ9YerKVqqCIUDuD3PlC0Vx66G5J6QoeGba0eYKeCDXGKk3EMNqibRvdIdGMSTm1s6CG86qz6GdYST7zDxSOvcCrbi0VLP/Ym+5fMjF4Isgo3TJFrbT8voVaafyX/AVBLAwQUAAIACAAUBEFK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FARBSlGmpFOsAQAAQwYAAB8AAAB1bml2ZXJzYWwvaHRtbF9za2luX3NldHRpbmdzLmpzjZTJTsMwEIbvfYrIXFFV1hZuFS0SEgckuCEObjpNozqeyHZCS8W7k3G32LEBz8WefP5niTzbXtIslrLkPtnavT2/uGfrA/IZVcG56xcRf0F+pkU+h7e8AJFLYB5SH64e3d8nIiTMpBWdbV5JVrf0GNKXBRe6jZcBCRXw6dDlOgB+Bnzr0OUvp7R9WbuSWn2eVcag7KcoDUjTl6gKbhl29mhXu0IPxhrUH+iCp+CIDu2KkSfFmyFZm0uxKLncPGOG/RlPV5nCSs5j8ZebElTzx1c7YHA3fJg6ciLX5slA4QeejsjiZKlAa9jHvZ2SBWHBZyBaugO7fkEd4W5BHl3nOjcHenxB1qZLnkGnS6MxmYvJRqvTzSFZlzOwNjvi6pLMIQTfgOpITa7JHBDLqvzHDywVZtSRDtrt+REVyOe5zPahB2RBjpIl2Vj3ToXa9CfMeULoPaFl6PUVsdEReveezxwFnbjai/scuBqdWH5+8WEVHELdbIw/SOj8njBuDE+XRTMfmuFIPQfd7EE9yQWSo+BqBeoNUdjvEg3YDVbGDujkwy8nOhV3+fS+fwBQSwMEFAACAAgAFARBSh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BQEQUpvwsmzbgAAAHMAAAAcAAAAdW5pdmVyc2FsL2xvY2FsX3NldHRpbmdzLnhtbA3MMQ7CMAxA0b2nsLy3wMbQtBJIbGWhHMBKDERybNRYCG5Ptj88/XH+FoEPbzWbBjwMewTWaCnrM+B9vfRHhOqkicSUA6ohzFM3ikWSG7s3WOEt9ONt5dLC+UqlydN5IX8NkaCHpQ0fmRPupu4P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QEQUq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BUEQUoSLLtHoRYAALQhAAAXAAAAdW5pdmVyc2FsL3VuaXZlcnNhbC5wbmftWmlQU9m2joojNtjto5XGgIq2jTIpMiOIqDgBCo0QIAHFEIaEOUCAEAWVvi0QaSBRIERbBSGQAIEwBIJIX4IEiDKEhBCQjiFCgMhsJnjhvlf1br1f7+f74ak6dWp/dWqvvdb61tpf7XP+cd3d9btdP+0CAADfXb503hMA2ExT36Ad29RIwPcJdPVjU5yn6zkAue/AlHqgAXN2cwYAarCayltb1eOd0ZdAcQAAMHPj3oQVzUMBgEOXL593/jUJMitwewT34W37qCxV3lXevfZgd3zIm3u/bXLeuuV3O/Oc+McHj9/+M+i6g0b8M+cvB3/S+cf522cvZOX9tt/c7oq7o2TZFN1H73Mk0UkVJPmvZ9A6AfGz9Zy1sZRZeoKUzIiybBlLkbYO8aPaWpMXe62Hx5KE3wEANscbIgV+sKGGseSI5Tm6dM3sHflmQwZi10Co1SkA4ABJY7SF026VGP7ADwBwH7KXtiyOB0lqtqgHAjRK49bNTQBA2SeGsoZbuVmN/SNIsy63TSdJJsKXIYsdFQ3bFTH2tOEEDf9n2crWN3HsM9ZVwiVe2xkull/TSjPkvv3+yrGbkNT5f4bpzSV0ab5pW1dJl8F5pyLipmkgik8gGom4mfhL5mgbjBABYg4i6OSwNnac9UB3bM9Ms8FKa1aRXfz1IjcFpEriWHylGtgw3zpzbKu/zbnVccz69ESmASTl8/NMToe249eP0zwYkUATt2mhNl06plqmYNBIYWd2/bGSpNvLSwMelDQZK9CdH/jKaW0eS/KBoKB+DdmVA5WpRhICInrIeeKxwlrM3aLtEO0jy/NwbCLzExhhxMXEmw2PmPopMwnEx6Jrbdc76HOZaDNhqRZwsLatdryz1m3Ykr/AlfNcoiiVUWQzXuRRfnheUKG5Pz95tBPrtPZ1hLtSsYMWfb+/xpjVj3KQf36RWLC4rgWE753srA3QsP4uIzNfNMIU5Lpxjm6Sl5eVFHKAI88zZmc6gtHVowkM4YW08VMCNDzTxVSIIh/m/qzEiv8qlSSbbeGBtJpa+zOh/tlM9Nvwvgf7+X1Z/GUI0ONqusmB56BqN6YF7tin0r3/cNVH3RHovnIAeg+9Sp0ZtcjON5HgCDceWhC6CH82++evCJdeTPoT/Mr3PJHPRw6cspkZ8N7O7xKwBo9+EbSg4kxma8fYTutKObqcXoGqfD5yYa6Rs1SLrlBmOiknmhHdzDDXUsLCDHb0cl/sJ/Rk0XwFuLM8DGaz2M2uq1rwbLdiPRW9nvoEKy1a6CmbC8AiLA4I52lRmVo0W3emNvapz0NmUNEyKS7UoQQvvkK7kMap84TwjQ08I5Sv0Tf41aWBQtNXkU3AWkx4yUmyK872VtV0SCK3djdsWU+RoNNOW3EpyJb8xItiMcz5zzaDOz3o1BVvfJoJCyKx604OsQ9pXUiD501k4VdlH/FBxRMxesM1xau6iaM3kcoL2V7hxaw98IkdQw/qXsbp2vN3l1lcPvZYHvC4wnS2P+alAxR57ypoOkR4J00G6pTBHKe+xt26JiaG/ao2BO68vB2/KkwKC2Q9ru2xFwlbVqYqMhDnwG+DTGPLPT5e3dEj3GnEik6HTv9wfu8uC0h3rbZXyaPzI68cnltIvXDNdeVBhSifpKqEMC/ksuMsCdy9wEiPw1kiqKk6T1x14BaQseFamG24wCJAGqGKgMhAkqQd6siB1g6Me+OEVhKI2KW7c5Hc1zEj2Y0VX3kY99wdXABVwsvqWKhcK1uzuLmXpogK0wGyyLc7PgJ1ZfKGyFJaeLEUJA66Y8O6Mds/WZkm3KNmVggdRginYyXJkMAnK0UzpJGLRuz4flNRZvRn4VplGCwF6v+SQQPfsREOKSr0xrH8k1BeJM8d2TfowG6OfBnps0G7+J+mdh+WkvaS5fEawbDHWi/tCpvPmthnXiPZFXYlWbqrjHX17QuPs08Nbj0YO39p/29Zee6kTtKjK3brxhEjg0mZsZ+DivZYV+zxW9a5buhs1VbrgToSEFI8Hxk65qO4BBq02flM9xiSt2JEoumS6bRgMO6QcOh0eGE5STZ8GhcO0Y1yGDsVILHiQB2D6Y2h+viYz5qpaZONVejCVW+87OZdN9DIJxVoI1AfcuZbSNe9hZ98u06faq1jNXki2H/E2QpzoPUHLAMGroCq/MsZB5EoYi1Vnu3S+HtQEbF+rp4SDmZLNL0gSPEsyVTlxxFXhrFz8rq+NGaTIlOdIpn52Ytd0TQEDVxqQY/8lQ/eKP6Kgd8CQnH7mPG7jVjsG/UeX69tz9VEbMUOYglXB1M7ZUPRyNOWgv32pBsjUIiw9nyvPcEXZz0AzJhnAO24pi6joSDie3xQUe2NB4zmjKKDjS0n6AfKpjvf5070BIPwU0NJr0oD25eNxVv5IPBkIOu6p7Wp2BF8obp3XheEtbspSe1S5It92fPF0XGcpj8mBo8qXyIKxMp3TU0OPse5fX2UV3WBkZl+a54sagD5tSwLyYNRN1hxnHuRY8THBAwv0sYbtRcWK9EFci2109JKNEH47ByMQ++2COBHVP4XHYQLMBukkb20ueZE+48572cOF2g92+xiipuKrmCY/l5O6XvZHeGnC5sx76dNL8TtNtTtc2DmHO/PFd+GdDRlFMh7YC1JPvwsoqhc03kEdsbTkSbAB++i7STr/HL1XBDNOe3mm17DTcu+znOVnOAtuVbUL34d1OZrEak9B0X1qlUgnJojjNmPxCcb8/GkHTTezSYuNlE4ndqVnC2e8N0nbDqlJYYR8LZmuEOhDonMxVXjp2Ox9sb4E4rXfb2VbK6VOHrSi+W7SJZnefHV3p/iTqbqdYR190k0mejoD4wKoTBfUV8ZiMDfeLDSwm6hpnnjJ0YgqEAhVsqcfVIbI1MHQ1op6fSlmfwrAH+eSji7c+/yZXvCWbvpXcVGHvx8H3o+zIZwKTtvZSisrKXzMgrZf2MxK/4zS5Yz0NVoxE6laoURa+tIU1BlwI7wQkX8tXYryZPHIHb5JOwMpnDWwjH2sfkT88LrRatTX7xKrHQOWMzmDy1ZBLRbIW4Xe7gZsswdg/2FbLgenNojXOCAP/8UNa6u7os5H+yiKkwXe5MnR7tofdE5sxWP5gN0M5kf82bzV5EMEQw8yjSPLrlmrea/uojYp3rtEvoZk/jaSn+cYUd9lpE/TbeszcNHF264qC6NiIfsaU0vXIIMNcaY7qdc4JTnlF9q7EkWJ3mgOSf4FJrPCMeqz6q7WfyV1JyPZca62UsjGqdPSXnIFyNz56ofGP56TFXZ4i6fPt/pfrhf1xv1q/g/hsJckZ9yw0rz3FF29dODhlISOGvAQFzUZzZwDVVqmfC75ayvexRRvcV3JWfxY8NuEmvvD1TG2c025xUSvfWFSfW9L9IjXrqVWmsN1zwmhvl37HximT2v9cWm9WlFIPnqQ3YFCywqHG7MyYzuUtnrs0DY/ZJwPuekfljeMhmdu2rZF2vDAneUk+IO71seoYRR38mhdvUOL0S13qhSp5KM+vVO6DXQEBahNfHeGTGKPyqxncO2UJBAxVs4KSsQwR7xYSHs3FPGtVpbD6vWGs+En7maU1bBrs3i20glB8pnzfVZRnrY4d0+4El1ewh4qFZUMTr7AHPAfxdT3+27OzYzrj/DnOVC+N/D71kFAJKpmJRqg4bgFIRr9daRRqSEs8RzSa7+NxDwbGv7j4C7P2r4AwB+e+CbAKHO/wPOKZhOazXJU6/wAMDHlzvVsrbuIHcz4H16kCbgrGa6CQBgsuMb+A38Bn4Dv4HfwG/gN/Ab+A38/wtGj0sobYzk2frhDUUrWF3hR1H++9Az7P8y39u+9hUpZl0xrY352jHt6iT/8OHrECWtHlLKW9gMUKkkget2zamxuUXWUWQ8Cr/bCzXzYB/kibvC9yh143SRQB6AwoHwuDepohOBIPRCHtHBjyjrgWnV1gDuCgvuPtltztpW9rdm4Ne3nbqTT2ElT92F+Ue8fi5mc6L2+W/nB2vXH92ecO4rHJiwPE2ikCFpMlGY4HOTuIT/GnhG8EjVNlXTREKrHv48wH215eoxDI/+PdL1zrhqc/SBkjT5VJi+zYWiO0+WIqgxHh8coy5F6sDjnAtN3td0I+Z4yTPTua76oDNrX4UDzR86tJ1SfXjZetY3N45Nm+eeZ+r7eUTwHrIuN7ISqhDKvx+ZjZFTZmqYHGgu+mSOj2dJjPCDq0EruGTqTksFK7VzHtcfAkp4DT1RpF/EtxuMCo3dVNgbZQQEz0F6SmN0FXN6d1NIHQTWq9T9xKoI22X7gasgInq0SXCcOxnJhN/K8Xbs7eEE+zftxb2ff7NFe+YA3Otm4uAPsT/EMqM7REcPOipmqJJVHqfewBPXHI5HN+0uC1ZcSuohDLcY8I8FQeJ396ysP8eZIPkH1Av4FBVqaue0t0KbF1PmVNS7z8akDOdmhbxhYKsnHhQVWvgPI3bQ9C49uQy4HN34i8OR6IDBi9VnsjRaYmxumfNt2mvSg+6sO8g+5alNapeTVP4ITxz9Gc+H9axwj60Wtm9kPdOX1jI+yR3lPMe45NnXUGW4UW9CdoNZ0Zjlthx+ucPhpirJfriw1hqowTeB/6DvibkR1AtsQGfuWdPTYE7cZ95/IweJqKpGYz2m/za+KPXi0074usFtXl8EVdsnhsGe9I9d6+vk4dGjuoC5KpfVvav9yO9ogfJ+fKmEbtSeoFl0PxP60ffKa8IZw3cioEv1mYh1TVqceiG8rRKx07ps2gwjY4EZSpHZ+NDK4XSTYppDhpN9A72R3G610LMEJ1gf4kZO/PnlcaD/MOU3GFKGXGJ0bF+Xtm83CHCKs9MSz4U5XsrC5BdMyJGYy6qv9ww7ePinkFIvka6j5Mb9xZX1QzgEPA6cjjg3s7CcR1R+IicU7YFPxIt0laO8IgIfHCAO0pP9XMxLDvzUnYEwPSeUkAJV07PN8wWaXJsxU7IddxLEhP5itPNwLh1x1DmUgxMcUQ6tXQ6tpBfqaFBbJVsuIhQj2jpBJ1I5jG5F/rBiZpyac29xI9FVAfHwudv8xTOYz8sZBsqP5IXiRdgDNi+V9XP7ikxMbCP1lmr424CBbVtvTTVv5wd4JciSL6rDtvPQSdIj5aH3M7Lu+3kaT1+B/BN82s3bVtjgoXmtsHRot+Gmum6m6jHaH9EZdfwSuhS/IDK4l61OeYya3vuARXTuZCobpRyJoAhixkJshY/bV6IwCn7fePFB7tuwEctHqdKUcf/VQ7nMwn6zbN0j2NPeKu7kxrG9ezDPanYhTbbJafGSzIbgNmPPDdHFoWNw9gtpTWsvBmGtC2kB2BiCBSGm+IMp9tE/TVV1QZrXCImMsrzuJj2h7ZmSBiODbCFe7SWqfeUVHuLXuiaXSFbpD/3bf3RnQxnbquUVS7pTVyu0yw8WrhlT5I8hKjdIgTdu4JedSNlBok+ngbho3FhUIK9RHlZo0ZZ/ivMxwYyxOZhKdgLb6lFLoJZPdS8N5A4bDtLjh9i2//jETprKltmmvHIAjiaV0XpKLYqibE9wOXX9NzgPwvDRJ7hvp5p6MPuujuf6iHKWvKZc+jF3GtMF3MBXxHck/RQ/9+Dyc4L9t5kouPB6u9U9qpy1VF7QECJpy7fnoIYIYy2eVjTeHTv+yKSB9Q7am0E1O8XxfYuvePEhiybUILpyMHAiAQ9DbPW3McGrImeXXFDZTS/SQ8fYm0Fb+UrcLx2W2aMiN4Wns5XImzixK92yJdtFg39/pCUcCGu3Uk01RrLSEmfWI0ZvuIkr0zD7+KnSxiD6F3WJoFQBwe++VALjE7PaE0L4gVIddRRZUItL8uctP4QM+Hh3kbQ7dbpwlDpStM+AL6MCexWT7yN47nawLwKfNr2n3YoFuuUoyZ+9jpJULlPknrecKNDPG9YR8oj2FUyaeougOKqmPCiO8g9YsuNKDVaAm8gvS7PSj0ceb08wwvRUvwveqS5NHCstCqG2epx7sbui7fVZnHlhIHXYUCP4l6qwYiTTqtO8yEcwK+A8T0dUiRuBnoGifYKaKtc9C92KGtNwO9iygv510rrNVrDNIn0Wk6rgj0Myh42vmv5+1cNh/q/pvcSvfzUL4KmfQ4eDivocxJ59yx/gdupWoS5e1YgZcGV/5MBJM3uY2n2PNZ3VJP2oFwvMJ/YXWWetJB6mhRcHk4Y8TInOgkG1/THsRLwunD1NeTFyp9ivTUTjqpPX3eZLRGQ8jTCAR421NGnVU8/S8+kNYU5FWvFxY7KSHDtx7KBBtMiypME7sHOeBWdA8UFFX/xYXvteGEd04wiUIM0y8alExIC2qH5Gs9v4sXeS/9q870NS1AlLdzlh3jKta6zzUAYCVy7vnm6IUFm0BDSMVnfZoIwNhVCbhTRlcF2MnSWFNTIZiQiQBCm6T1AqHZUT2hTGfHbUtYwZzxH0xy0Gvip1jEDqfGD+7lKurbYFoiX+483oxBwzilMBO0flBk9mlLmQ+jAOUSQhKSfmQFnPpH/CTlruMlmLXvKcFYE6uRc+cXp2xPrXNd+VrdAfu/qJgyQ5lQoR1k3H3AcbuPzmso2/X2oMa+RgVq6ABSLg+h7ymm9k6pFbNGBigf0Sfy3vYQQQ3rZST6lifP2n2dj3kLZFgrQyTSk0oKDXFeNtL0wdl8s9qhwVPDY5bZU+HnN/4Z1pIkdGie+mBmP28kukUx9DxIg+GdWuUd0GyPso+zsQrZ2MnzeanWCdEKluKiV/jj4nVilQZAfu5F4PU3MoStH86e3pnIZHj7R+x6Z+MpSgstst2TFZzkYdwWjThxsiRxraMb8HLo0vaLfqXGwaJPChKLXzpnvhEve/vnY3OdK+V3f2o1965EXu5JTq1lAVO1bUvnIcXHdjwewq832hfR21uq4lTsFYbY0ayUnxqG7d+EKI6FUH8DsaSMy7Wv0AsmBtJrQV9CK1aPgp4lb+oepdtLKNF9X72nIR8cPCXI6aBmbi+SRIYiw4AyGfRhBJQLA6nfNYTCq6nfSmkLIon43CpLhe747uJrm5/6md9iUjsW4iaQctsfladetM4kXIEcIwnCF6nxgcW9kzqVmco7SuJWOPBAwH0Xt9UnrV5LBXCGuk6tCSiKoZGClQ+fc+EnFtqUwyUbO2SFxvcdK3v50+S1B7Ljw1rovKfbR24W/oOnrygikftZk5saHwSoRlc3bb+MobH+Hghhrv6jNLD0LGTZujRRJG7LxBhgSVKhieX0QGJnZb6/SoaQWc7oDPVb90etobl5+DtlqDzr5Y1MhxZYoRe7kwiV8z2uIv08BZS6p3dbYXqgQ6ADu98MSZ8TbixzuuO+t3tq8p9g+7vUXM3RePjmeOlguODOJSzxLcYD47WYrPDveEfzCguO3uH37WnbxuoJQ+qJT+azJk9ZkCMYgmswx+G35OAlp/fWjdc9XFQP74uibAdWZDbYake/2RhfwgGPlDW0INK/5DPbXP6+yqDMQnr/ORCvHA25Pqcrr+Tv4J+y52dSWOqBhF6LqjpmHCTQCmYRu0EJrhVYN4+C67hRfv7lw7xMBk0LyqZ6eJ60pxsuF4Y4yQtrsslaOv1rqH/pfGHl2do0vdT6hlef5og5wt6bUeL765GfCm3Hc7f3UsJcpvJwBQdhA7TM5AQFBHJjhV/gMPAYDoyh/CF5uB8MVuAn/jdwW7zQDAgTwHd0WfvVS58dvC+nbDg3lJGGb4M4D6unzB/Tz5XFD6fwJQSwMEFAACAAgAFQRBSteZEilfAAAAagAAABsAAAB1bml2ZXJzYWwvdW5pdmVyc2FsLnBuZy54bWwtjFsKgCAQAP+D7iB7gE1NrYXMyyQp9MKkx+2LaP5mPqZz1zyxw6c9rosFgRxcXxbdlvwR/cmutwmU/APYbaEmFPrXMw45WDCNQJJaGd0CCz6OIVvQvEZSihMpqN7lA1BLAQIAABQAAgAIABQEQUoqDcM2UQQAAAsQAAAdAAAAAAAAAAEAAAAAAAAAAAB1bml2ZXJzYWwvY29tbW9uX21lc3NhZ2VzLmxuZ1BLAQIAABQAAgAIABQEQUoZjuBKjAQAAEwVAAAnAAAAAAAAAAEAAAAAAIwEAAB1bml2ZXJzYWwvZmxhc2hfcHVibGlzaGluZ19zZXR0aW5ncy54bWxQSwECAAAUAAIACAAUBEFKIVGKHrYCAABRCgAAIQAAAAAAAAABAAAAAABdCQAAdW5pdmVyc2FsL2ZsYXNoX3NraW5fc2V0dGluZ3MueG1sUEsBAgAAFAACAAgAFARBSucrp4BhBAAAXRQAACYAAAAAAAAAAQAAAAAAUgwAAHVuaXZlcnNhbC9odG1sX3B1Ymxpc2hpbmdfc2V0dGluZ3MueG1sUEsBAgAAFAACAAgAFARBSlGmpFOsAQAAQwYAAB8AAAAAAAAAAQAAAAAA9xAAAHVuaXZlcnNhbC9odG1sX3NraW5fc2V0dGluZ3MuanNQSwECAAAUAAIACAAUBEFKGtrqO6oAAAAfAQAAGgAAAAAAAAABAAAAAADgEgAAdW5pdmVyc2FsL2kxOG5fcHJlc2V0cy54bWxQSwECAAAUAAIACAAUBEFKb8LJs24AAABzAAAAHAAAAAAAAAABAAAAAADCEwAAdW5pdmVyc2FsL2xvY2FsX3NldHRpbmdzLnhtbFBLAQIAABQAAgAIADMDgUTOggk37AIAAIgIAAAUAAAAAAAAAAEAAAAAAGoUAAB1bml2ZXJzYWwvcGxheWVyLnhtbFBLAQIAABQAAgAIABQEQUqxh8dfkwoAABdaAAApAAAAAAAAAAEAAAAAAIgXAAB1bml2ZXJzYWwvc2tpbl9jdXN0b21pemF0aW9uX3NldHRpbmdzLnhtbFBLAQIAABQAAgAIABUEQUoSLLtHoRYAALQhAAAXAAAAAAAAAAAAAAAAAGIiAAB1bml2ZXJzYWwvdW5pdmVyc2FsLnBuZ1BLAQIAABQAAgAIABUEQUrXmRIpXwAAAGoAAAAbAAAAAAAAAAEAAAAAADg5AAB1bml2ZXJzYWwvdW5pdmVyc2FsLnBuZy54bWxQSwUGAAAAAAsACwBJAwAA0DkAAAAA"/>
  <p:tag name="ISPRING_RESOURCE_PATHS_HASH_PRESENTER" val="5776509adff6a9fae27753a7a2f1f3b3d73dd91b"/>
  <p:tag name="ISPRING_LMS_API_VERSION" val="SCORM 1.2"/>
  <p:tag name="ISPRING_CMI5_LAUNCH_METHOD" val="any window"/>
  <p:tag name="ISPRINGCLOUDFOLDERID" val="1"/>
  <p:tag name="ISPRINGONLINEFOLDERID" val="1"/>
  <p:tag name="ISPRING_FIRST_PUBLISH" val="1"/>
  <p:tag name="ISPRING_PRESENTATION_COURSE_TITLE" val="Section 6.4b The Piano Method"/>
  <p:tag name="ISPRING_PLAYERS_CUSTOMIZATION_2" val="UEsDBBQAAgAIADN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FL2h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FL2hTkP2Vh+jAAAAfgEAACkAAABub25lL3BsYXliYWNrX2FuZF9uYXZpZ2F0aW9uX3NldHRpbmdzLnhtbHWQTQqDMBCF957CG0j3IdB1aRHqBUYcJZBkQmYUvH0TUSvWLud9782fYhQxfmBdlKWCUegtEEVLHFFV3zpThgnv3jgQQz7Jgrz6rkhOWKJQR2T0siDdg+Xk/9G34bWFeW/Ehy1O4NrfGIf6dhVYSA55mMywaM0cUPcR04CTmH3oobX4wLkliN1rN6wr/cU5mw4bHT6pQx0iuSCqOkhFetf28w9QSwMEFAACAAgAFL2hToQHJon8AAAALwUAABsAAABub25lL2tleWJvYXJkX3Nob3J0Y3V0cy54bWyl1NFqwjAUBuBrfYqSB5jt6qaDVkGc1wPZ7kN61GCalJyT1r39UrbBYG2t8e4PBz4OP4dk60upohosSqNzljzEbL2aZlyQf+NqOvmJkeYl5KxS/PONOwTmR5MMT8aScBQJU/hp+sh80mSNylnMIjzJA7Vp1kKzb+mfqeFCeyWLHnMeYlYWamkcDrhp8K4EVSeZpHeteiObDLMHaXGo1uc/aDJ2V8UHzadQ80NCA0W/vAwpFltuT9zS9QZuQ191cb2A8STAeWdsw22P+hKqbrg497OLELY2ypXw3n2p6TKc3JpGd6LzOAQlczwq2DmlUFiAbnoRjzrY3+S/wy9QSwMEFAACAAgAFL2hT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S9oU7kE7UcDAIAAEgJAAAcAAAAbm9uZS9mbGFzaF9za2luX3NldHRpbmdzLnhtbK2WUW/aMBDHn8eniDKpj4QUOqgaUo1SXqZVSHR7N8mRWji+yL5A+fYzTlaytiQZkKf47v7++c6OL4Fec+lsQGmOcuz6bthxnCBCgWoBRFwmem/5a3N4PHaXORHKboSSQFJXokqZcMOvM/sEno1sUqFhttWsWAQHzM31aDJtJSkZg8lw+nB7TJCxBLpLFq0ThbmMTfzD49Sf9ivx5Wu1IIH+tzosJ1wQUxSSyiHwDuPCr9kGvkueMjJ1Ng4CXUZ+5ik0AjGbK9CmXNYZrpjQRvHBfljCXLDd22S6spZ3jmOKZ55C6H8msZ5CJtmGJ9b6vMsgXCkwkHfGIhIkWwr4AbslMhU/vYWUCzvqLtQmxTyFnxhDmClMMwq8isnuS3UXgnU50eIFFUU56fBK0N39ayoqB7zbc++vErrr7H0ssrnZ8ZeDwZEsBXMyTAHmLNfgFgE2QpeTO5FZxNjtX7vO/kgrFGO35zr6ha9o/+YdJvWKWY9QJLzSQvC4ljI4l5Ip2HDMdSOpf5F8CLIaiN+/WDongfz2oBVXunl7vlUw/in5CNaCcnMJym8OW4ibWKNzN0jvAfYCbFu30zGP5tZuWbbTIADrGaqtuVrqOLeX4ExMI2oCDc8FbVCYW/RX3ZfTH10GMsWtrMEMeudiCJNEwCwXQkemEdXBhr3/+4AqY9siAu9jh+mYHmT+oMI/UEsDBBQAAgAIABS9oU7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UvaFOjnP2+moAAADlAAAAGgAAAG5vbmUvaHRtbF9za2luX3NldHRpbmdzLmpzq+ZSAAKlHCUFK4VqMBvMTyotKcnP00vOzytJzSvRy8svyk0Eq1FSdgMDJR2civPLUosIKE1LTE5FMdTUyMLJBadKhIkmTuYuzpbI6goS01P1khKTs9OL8kvzUiDKnF1dDF2MlcCqarlqAVBLAwQUAAIACABpvaFOvH0190oAAABJAAAAFwAAAG5vbmUvbG9jYWxfc2V0dGluZ3MueG1ss7GvyM1RKEstKs7Mz7NVMtQzUFJIzUvOT8nMS7dVCg1x07VQUiguScxLSczJz0u1VcrLV1Kwt+OyyclPTswJTi0pASos1rfjAgBQSwMEFAACAAgAM0RsTtb1bnc5AwAAWQkAAB0AAAB1bml2ZXJzYWwtbm8tdmlkZW8vcGxheWVyLnhtbKVVyW7bMBA9u18h8G7Sjps2MSQHaQCjh6YI4KbtzaClscRaIlWSiuJ8fblIsuUlbdCDDGs473GWN6Pw5rnIgyeQigkeoTEeoQB4LBLG0wg9fpsPr9DNLCxzugUZJKBiyUptfB+oziK0Z8CGCAUsiVDFmSWk+ZCL4RNLQKCglExIprcRmozMFd2FE/NigFxFKNO6nBJS1zVmyvjzVIm8stQKx6IgpQQFXIMkPpoGOC3127FEb0tQLcM/EJinELwPe1asB6wnWMiUXIxGY/Lz/ssizqCgQ8aVpjwGNHs3cHVc0XhzL5IqB2VMg9BTL0Bre6s1DUI9ZeMrHigZR8ifLwtQiqagcM5TRFq3lrCFe0hrXVKeLDl9Yim1qSxV4+V61XGoTEgdV7oBb2C7ElQmy86+cw/JcbThOqcq82RqPwvHvWFNGs5rad9PheFyqVY5U5k52UfsrCfDJ70rw8IV1snwsZXh3PKgQMLviklI3Ov3TvGjMQpsVHMaayG3d+bUiLERAe6Eg71wsHXFncJxd8liR4F8+J2TSxqrOkZNqmugupLQVGkQuhn5SqV0XZppWUFIDoweSXrQkPh0fWe6NoSZLvLLvzbEeh3045d6pR3O//+78dnQtIVgPIHnOTMuGgpTYA2m8taGdZlje2EXj6pWxW5oepad5k1/TAqBpjIFM9QJ1ZTs7OQMEiRVxiOu5AF07+AcNmNplptHnyQ4PD3HUlC5OUmwd3AOm4t4cwLZmc/hVlLUJjtVlaUZ8+O6HZ+3rSAHvejLsBVfSI6XXRhXSouCvThN7y9BPXXyNd8JeGJQL3oDNGysuDSrr5vj25J1U/xx9Pp89+exF0U7nWt0vHrtv/6+tZYHuxPabWkNy9JbDtYq6Kr0Tu2UVWXfJYE1rXJ9tx9Pf5M75EG8J5f4KaofZpZEvWAvEGRgZRihD1cTFNQssR/v8cSUrSMwgjFbrHe5M525by14WwKMiXvzv66Uzcei6apTw5nWh01vHcDP6iejmVSKiicHjXP999QqN+vxVgLtMvs4vkZBDmvzd3xhtCzKCL2/6JK9vrxuoC6kB3+rj+MN0mmi3YmGeKm3SYTNvpn9AVBLAwQUAAIACACtvaFOkEkmJSgFAAD2EwAAJgAAAHVuaXZlcnNhbC1uby12aWRlby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29oU4VHmAbowAAAH8BAAA3AAAAdW5pdmVyc2FsLW5vLXZpZGVv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b2hToQHJon8AAAALwUAACkAAAB1bml2ZXJzYWwtbm8tdmlkZW8va2V5Ym9hcmRfc2hvcnRjdXRzLnhtbKXU0WrCMBQG4Gt9ipIHmO3qpoNWQZzXA9nuQ3rUYJqUnJPWvf1StsFgba3x7g8HPg4/h2TrS6miGixKo3OWPMRsvZpmXJB/42o6+YmR5iXkrFL88407BOZHkwxPxpJwFAlT+Gn6yHzSZI3KWcwiPMkDtWnWQrNv6Z+p4UJ7JYsecx5iVhZqaRwOuGnwrgRVJ5mkd616I5sMswdpcajW5z9oMnZXxQfNp1DzQ0IDRb+8DCkWW25P3NL1Bm5DX3VxvYDxJMB5Z2zDbY/6EqpuuDj3s4sQtjbKlfDefanpMpzcmkZ3ovM4BCVzPCrYOaVQWIBuehGPOtjf5L/DL1BLAwQUAAIACACtvaFO7hKfvK8EAADHGAAAMAAAAHVuaXZlcnNhbC1uby12aWRlby9mbGFzaF9wdWJsaXNoaW5nX3NldHRpbmdzLnhtbOVZX1MbNxB/96fQXCeP8UECDWFsM9Q+D574D/UdaZhOh5HvZJ+KTrpIOjvOUz9NP1g/SVeWbWwwIBPcockDA7fa/e1q/2klKidfMobGRCoqeNXbL+95iPBYJJSPqt5F1Hx95CGlMU8wE5xUPS48dFIrVfJiwKhKQ6I1sCoEMFwd57rqpVrnx74/mUzKVOXSrApWaMBX5Vhkfi6JIlwT6ecMT+GXnuZEeXMEBwD4yQSfi9VKJYQqFqkjkoIRRBOwnFOzKcyaDKvU8y3bAMfXIykKntQFExLJ0aDq/VQPGvuNtwseC9WgGeHGJ6oGREPWxzhJqLECs5B+JSgldJSCuft7Bx6a0ESnVe/NgYEBdv8uzAzc7h0bmLoAJ3A9x8+IxgnW2H5ahZIMiYRoEFXTsiAAukZb4dTki14SLCmZcpzROIIVZFxV9RrRVT9oBv2gWw+uLvpta6qzRNSK2oGTTNhuNYKrbi8KwquzqNPeWigKPkVbCG1rmTP82eV50G+3uh+uol6vHbXOb6RmwVhxe8Vfj2AFIi0KuRonnRbZgGPKoGhuBUsRDWXHsByRSDQpZNUQM0U89GdORr8WmFE9NZkG1XlNSH6qchLrvkmjqmdSw7uBs4BgGOTWMkcP3y9T9N3R2tZ9q/1mWxutrGCtcZxCMutFLq5SFlzUlDWONR1DoZBbexwWjIVFngupb9J5lbg04R6YylDwNceZbzQQLFm6i2QDknRxRlY6QHhNeRM49z00hBAzcGQvJxyFmEPXoRqcGy8BVDFQmupZt2nOuU8lxQwBHrRFgjrhHWfHKZZqLabLuJpSj2u/d4Um6g/rbEu6lzVkFLSYzHLiD3iCGhJPoEu6sJ8T7sJ2BmnDTOoQ6WSExGoLTnTKmAvzb6JgCZqKAjF6DT4RCIqqyOCvlKDVVoqGUmQzKnR7jdTMhWNKJiQ5cVF0CSqyAiThaMkZ0VbD54J+RQMyFBJwCR6Di4FOlcUvbwWcY6VuQPHCxle2IbW6jeDTK7NBnIwxNPftwKEUSZbrneDjKeJCL+TAHTEuIIImKAlNZmsueys/PQzLbgBxfqZorOErmhUMPyf80iEr0DsM+W60bBP4Ry1wVpvi8azQTfHOoKHEKYTEYsJCDJ2c8vnp4QAYY44EZ1OEYziLlWkbYyoKBRTbICy0erqFVh7SdPY1glMHNMqESCfIvf03bw8Of3539P647P/z19+vHxSaTynnDBt1dkypPzikOUveGggfkbtn8HKTujV+PSL0wBB2R7YpZGZKI7mjdPNg6SDe6kZB/7QetT62ossNALN43Z0AKr6ZTjYPK7OJ7aXOKmFw2q+foX4QXrSj8Nglh7sC2oWOU6iCoblcOQ0i/eCjEzY43Kk0g9AJrufC1fvgwtW3w8j5yiDiZAIcLiPbLOF4YTSjkHD/Wav4lsJ1qqEn1fz/o26/+ZJhC39HdUuwjNOd5dGP0Vl3GaDv2O0v+/b9PV+R+4tXJhfmDpbXRKJICObE3ys0o5y4jQDazYZnq4L1NA6DTuuXXrvxAzT6F+pB+7V8DV17/qz4Gx++zUpGOc3AreYStXwtrx0e7FX8zUulEqCt//OhVvoXUEsDBBQAAgAIAK29oU79KcPiXQQAABUTAAAqAAAAdW5pdmVyc2FsLW5vLXZpZGVvL2ZsYXNoX3NraW5fc2V0dGluZ3MueG1srVdtb+I4EP58/RVRTtqPpbzs0mpTVrRQqTput7p2+92EASwcO7Iduvz781uIAwlJWxpVwjPz+JnxjGeSSGwwDbbABWb0NuyFo4sgiOKMc6DyBZKUIAnBHAl4XNyGD79ns7BjTRhh/BmkxHQltCSXBVgZzjMpGb2MGZVqn0vKeIJIOPr7wfxFHWPZhGLKrbaYJYqhoPnau76btII4jsHdcHJ/UweIWZIiupuxFbuco3iz4iyjC+1aXz91sPUuBU4w3TR6RLCQjxKSkk/T7rQ37bWDpByEAO3SzWTcG39rRBE0B7KPfji4HoxbYgqq04k5gG2xwNLAhr1hfziog6VoBeVDvp9OupN+vT1Vu5ezctIvC5DwRzZGrop/B/xdm7M0S99TIylnK32gB5ihfhoxhKGFun4KMLnRTyNAB6SJGgtSELxQaWB8YUvxSj91xnVn6X76TSLSd5sz8qSTcNA9dIXMCYwkzyDq5CurE2v29iuT6jLBaImIUAa+qDB6UhE+oUzk25Rlhd1/8IbpwjNygsLilZEsgXvrr2dYlhf29/d3pq/4/u1lnoMctk7oeVgIC8uf6liPLD1hYfmss/WLkt2R+aHGYvJ6uEMumadPX2mBIrXMzytf5VrNNNO3XHjUTpDbJGwBI1NWLzgBnbWoY2TWpc6RTxFFW7xCUs2lf7XdfGeCEVHnQOEqrbquIoklgapyi1nGhXJGqV9dtC5zFRoLsYNDjOUMljK3LguLpOhp4deCWTdXuttuf252HUg1S27DBPEN8BfGiAgDh1P3T21jp/IxQndrNUuBP9Il8zDGsToQZRLaEjB7BVtaIylRvE6UR3X77w/U5rU6fZFjrcorzZI58KkqBwx5PZZl1m6NV2ui/uUrhjdYlAE1SouUa7UdRXhf7p7A5R8Qj9f5ZbALq0kyIjGBLeQtxROYgOsii4Qq/qp4dW2VK9KTtCpH14GKOvHtyooKwKvyqxphNeWSd3blmpdoLkxopY7S1O/zNqmL1TeyAldMpa2VvuoQVbpKJ4oyyZ4l4tKlqFi78NEWxhQnpgUphdyXTZXGYghjqTsYo8wdPpIXLuixtd9sH2GFpg6iG+2oVwUxmsMu+6Ju6GjJAfwOa4QX3gz4B3Zzhvji596kNBQq1BatYlRj0zRs1eqTVEYdT2ST4+dk4zZ6XjMu40yK0Rciv//4k5Dia6V7eRX++LKS3y+0DsUmNrP+qxAEFCVg3+XMS0BoDYyFcJsHsXLiNuz3wsANktvwKgzEGi+l/tUpNu3YXWtYqBrPZkydYhl8lkU19S1mmWhk6p8lHgnpCZJu/2zhfIio255oibloTs83j6b7kXgIasHy9Rwsdjo1cV1/NkHmtc10wLbn9nGaqfoAanlsHyMB2Dww/qZayymem3Pw3KlPrSai4WeJtuZ75Pepm9O/Pg/JhL3REzSDq8/SSLZaEXjICBGxGkSnyIZX77tA3tqMiKhzPGEu1AzaYDr6H1BLAwQUAAIACACtvaFOqjR7aasEAABRGAAALwAAAHVuaXZlcnNhbC1uby12aWRlby9odG1sX3B1Ymxpc2hpbmdfc2V0dGluZ3MueG1s3VlRc9o4EH7Pr9D4po+FpE2vaQbI5MBMmBLgbKfXzM1NRtgC6yJLPkmG0qf7NffD7pfcygICCUlELrSTPjDg9e6n1e63q7WpnXzJGJoQqajgde+gsu8hwmORUD6uexdR+/WRh5TGPMFMcFL3uPDQSWOvlhdDRlUaEq1BVSGA4eo413Uv1To/rlan02mFqlyau4IVGvBVJRZZNZdEEa6JrOYMz+BLz3KivDmCAwB8MsHnZo29PYRqFulcJAUjiCbgOadmU5id6Yx5Vas1xPH1WIqCJ03BhERyPKx7PzX91kHr7ULHIrVoRrgJiWqA0Ij1MU4SapzALKRfCUoJHafg7cH+oYemNNFp3XtzaGBAvXoXpgS3W8cGpikgBlzP8TOicYI1tpd2QUlGREIyiGpoWRAAXZOtaGryRS8FVpTMOM5oHMEdZCJV91rRVeC3/cDvNf2ri6BrXXW2iDpR13eyCbudln/V60d+eHUWnXe3Nor8z9EWRtt65gx/djnwg26n9/Eq6ve7UWdwY1UmYyXstep6BmuQaVHI1TzptMiGHFMGNXMrWYpoqDqG5ZhEok2BVSPMFPHQnzkZ/1pgRvXMMA2K85qQ/FTlJNaBoVHdM9TwbuAsIDgG3Fpy9N2HJUXfH61tvWpXv9nWRi9rWGscp0BmveDiqmShRU1V41jTCRQKubXHUcFYWOS5kPqGzqvCpQv3wNRGgq8FzlyjoWDJMlwkG5KkhzNI36DNPTSCnDKIXD8nHIWYQ5ehGqIZLy1UMVSa6rK7tOfap5JihqCDQBsk6Dy8E904xVKtJXGZSFPbceP3ntBE/WGja0X3qoaMwiqGSk76Pk9QS+IpdEUX9QHhLmpnwBNmuEKkkxMSqy000SljLsq/iYIlaCYKxOg1xEQgqKIig18pQau9E42kyEopw0ojVYZwQsmUJCcuC13CElkBlnCU5Ixou8JfBf2KhmQkJOASPIEQg5wqi1/ZCjjHSt2A4oWPr2wH6vRa/udXZoM4mWDo5tuBQ+2RLNc7wcczxIVe2EE4YlxABk1SEpqU91z2Vnl6GpblD3l+pmys4SuaFQw/J/wyICvQO0z5blbZJvGPeuC8bIonZaGb4i2hocQppMRiwo0Ymjzl8+PCATDGHAnOZgjHcPgq0zYmVBQKJLZBWGj1dA+tPdC0vBrDnAkryoRIJ8j9gzdvD9/9/P7ow3Gl+u/f/7x+0Gg+lgwYNsvZuaT54FTmbHlrAnzE7p5Jy83q1rz1iNEDU9cd27aQmSmN5M6imydJB/NOL/KD02bU+dSJLjcAlPm6OwHUqmYc2TydlCPareFk+P2mk9A/DZpnKPDDi24UHruwtiegQeg4Bd6PzPOT0+gR+J+csCHETsXoh05wfRet/kcXrcCOH4OV0cPJBThOxrY9woHCaEaBYt+sOfyfUnWqmidV+cuo1I3PEfTBUrXFvaNKJVjG6c6Y84K75/fLyQ8c6Y3sV5tOKhSSjBqjb3Rk/chPvcHiTZGL8jmW10SiSAjmpN8vNKOcuJ3x2s2HZ6uAdQqH/nnnl363tVMuUzcyv4gG8rzhs1fL15lr7y9r1Y1vrvdAvv43QGPvP1BLAwQUAAIACACtvaFO/SMyBrkBAACABgAAKAAAAHVuaXZlcnNhbC1uby12aWRlby9odG1sX3NraW5fc2V0dGluZ3MuanONlMFvgjAUxu/+FYZdFzPRDd1NxSVLPCyZt2WHgk8klr6mLUxn/N9H0WkLZZNe6OfP7/Ee9Dt0uuXlxV73uXuo7qv9m72vNNCaEjnc2zpt0TOte5KmK1imGdCUgVdDit+/XuTjlXAZe6wyjfbv2lYafh7qX9aEShPnDgvh0KRDKxzal0PbuQp/W52duzp1ZIw5ypVC1ouRKWCqx1BkpGK8u5fqMhuswViA+Addkxgs00d/NA1byavjcBqEs7HJxZhxwvYLTLAXkXibCMzZ6lx/oJdJb/YcRPnCt21laSrVq4KsXnjen/tzv53kAqSEc91xOPEnT06Ykgio2VAwHA0nf6CWcXOgNbpIZap+6cAPBsHQpDlJoDGl2TzshwMbY6VXY5qN4idOwU61NcMp2YO4xQp5zm94gVxgoifSRAO9nChFskpZcuLCsV5OTj+stm37NqrE6EUoVpev4kEvk2kMwzpmWDtmG8epzdrC5YZkUM7DLWtVF65coC6RucT2PKuLxUW0nkfVw0bvP8rOidiCWCLSMj/L4qigusFcnTK66xGlSLzJypgpm/o048L5/PHNndqBf+wcfwBQSwMEFAACAAgArb2hTpQTsyJpAAAAbgAAACUAAAB1bml2ZXJzYWwtbm8tdmlkZW8vbG9jYWxfc2V0dGluZ3MueG1sDcwxDoMwDEDRnVNY3int1oHAxlaW0gNYxEWRHBuRgOD2ZPvD02/7MwocvKVg6vD1eCKwzuaDLg5/01C/EVIm9SSm7FANoe+qVmwm+XLOBSZYhS7eJo4lMo8Uixx2EajhU17/wB6brroBUEsDBBQAAgAIAK29oU7yOPMNRRYAAOghAAAgAAAAdW5pdmVyc2FsLW5vLXZpZGVvL3VuaXZlcnNhbC5wbmftV3tU0vf7x1WWZbXVmqWpa11ceUudWt4ou9gsddOwFJXK1CXiBYeIKLa03FrK2rzkFZsliQKpgXexXGIRUqkg3tAQSRDxBohy+VH77nJ+5/vP9/8453M4nxfP8/B6P/f3T9/4em1cb7weAABs/PrUcX8A4COa7glap69DyleHJui+9BL9vTwBpJ6dU7qX1VFHfY4CALXYDaqLa3TvBvGnghIBANOsd48eVjAXAQDsSvv6+NGzyWGSESbWKghlMaaUxqB+EpRmt9bHSE9mtF7cU7l3z+7wz05+hL54ccduWSTgyr0f9JlWLxe7PcO2U85vd3aqVJ7N6LphZ739bR1GsGKPr/A7fnKCTiSseGAXRZFd9Gc/bt2RgNmRB1IAh/UAR7Y+sQUAYOt01B/tUn0EeHljdgPgiIkO3PxG0sALXCt+EGSCbZPfISpyxT9yl0tFxpkQQGy009UqcWAhEy2S/T7DCczjuslmXLyX1oxFRq7Ka/Zpe6BWv8MRw8LT4nXjRleLCzf6e+9HSFw838tk5Pp7h7bkfIzRayzkfn4/NmAZjCDtfmc40ulU1VCuJrD0bzWR0zaeatKkF+XXNJrMfzqEd5d9YcYAsz/RcXR2MLnXBzugmZG2O5XqCJ4Yxrv3I2gs4j+2zq6j2foa0Oiiv+yBZSNSjGLGFqg8p9DaCNUSHkaAGYUvVz1P0U6lpR8sRT6KNsmXPbeE3LGh4QnZ3Nbd27xWBciFNMyyg7QIky1pCiw1+aiALkpvWxZ93+Qus6QtQxVajZpH85CQwX2v1KREi7w0P2ZPhRHlrzNSQDse8hbEtASFl7mGj2SujPBW1JAbv+zOcyJvw2zdd+D8ZbQowfNVjNId9EOEk/TU01cduRwfnE3G+CimzBQP5Rwed6bvp1usgOhfDjU34ApWQOpv6eklyGoXYcaZNot6HIqVPrbK1qcg7ZO/fQfO+8E1Q25fsy8Eo+KnL+d8E5iRGm24B2HkpK0kMItwrshtgVtzCNlzMzAz7VsvYDMkKQZdE1Ru1nAFlXUQxm61i2E/cgvT+XybMJO3ui2zcjrOx3wF1VpxhyCYX2oYXRlSaNlUkixq+YvernYeWCeV2R6hjWqpb0M4fz/cfpZqq400r9PyPW6NN1RG4BZa5daO8vFD6pLNXjrZOfdCmAmWfzs8QKrmym1XrFkFaUXpdDojaT7OhyG+PAhPoSKnWQGIzNkNHcwX+lVEgp7bqksby6pWPzK8xZgFO94oqsEJAgqdblwrKqNv20TItgqA3Wtb/w101ez2r/yDYltN3PQfxqDLOK2PIEfL9VfczDjmxx6X3Ux8EgfyCOlbrMXVjxh8wa20KhAWlkmqJT40oiyKIHenfwUDDaFFJbPFkjumDdPhMtn8Ur8HZ8VqCEx/MNmPESQMPkNXyZ2xUOW0MLm1168Qc4/0CWbBo5rulePTZmHv3vvaVyas4827Mfr5LnSCWrXHApYtwbel+EVwi8KwDu5iXdG5Ha4/Gl1t/zYCwCw/lzG91OjZXZe/Kn5jZVV0vb6gqGzWSb/deHbhEDkxeowII3ijwy+QfwBiLQ37Wq3ODfmTi5UGayjmXpY9G2mokqtUQzS3spblz+06Q8YQp6DqwjQmnK8xr0rslMYsN9IYfGdSfQitDLtSktTV/qx1ucPffHt0GPtwSgjLgIaiCSj+26IdpG9rg27IpqMkYEl6f2Mcym0Gyd6Bw8+bmQyxmvsjR8H8w9/f+yev+UfuPHbNgOt3GifTP/ZHzvmHf7dzLT/YKQPGNsVHtZ1hzYMcZ206WTXRrtWvRwcwhMEgm2JBdLDkmJnFl5eL/Rkv4wlvfp0Fq3Pp4UCOihCDrMSu/PIcrmPPLwjPDQ/WQ8eVmmCizMPkw8pQDzMc2bShyJnaVgOWIsOAasiQnf6CGxAeY09jE2X0NBOhABWWqDyUh+gSVrmxxBFcwvpJlDoGOckRS/7uCzCQfpfhDVTJbIHeQZZl99l1QZtygiJhgB7++jVNDoEw5ow3yPpPzlv2Hfjm3rwLFIlZaDYwQZWoz29apMxYdRBBIVswAQa7pgoGtTEL23/3n2Jk5s6dv09drifkPI0ZDS7diult4Nc+eL4SaT2WTU9FqcTKRhajndGaUsYBwqcjEb5Lpoqq0QVU6uKA1UrlqFE9ChVGdvDwvQ/Mp+9SQy4iq1+zq2Bm/5QzZWfHVoDlnsoDmZeD9V9a4fTsezn6Y7VMwz/6w66F6q+cYdhXrbdizDpUJ7gGXCGHuea9PJ+RSrVjQcPCGvTl679FSYpwxhmDZTdPd8ZRd5HBd93z0p5TI4u3XD3wecRQXUhlFI+z7NArRg3uGBoN0FVoDFgePpy/U2HXHYWRnFu+4DbJ7aoBq9O/UlWORED64Gjx69liGDkcsThwdoA4NVVtVYya6pyOYg65KKJN7K1B6sIrCE0lQZJS9nyO0NGG/1dDXO1whLNgSHK8UHkg5HLwdawVThANYC6klARTC/Uok0JetAWod6ExH1JdyyQIkrIX6rIdbTPQPuTHmCbrennDgR6DM3xq36NWjLvfKQLMmydAMRkLZ8hOkeogCSibnuinC0EAt2ewvQ8OpIfnhTvoEwcnXfRRJen1QEdrxi0Yu529EF1BqJQSK1bcY8GgsqgUpnkDnooscTIrrpUSsvuWMKdWwMKw6CTfGtPilDJjLL3s7xnW7PO06eicHefnRj80QYzBgb10FT38IuYX/4aqjzGQki0YbP+/plQmzwifyQv/q5ftRxTfdOapHn8/GkAyV439t8HmnV7d8y/x1zxCoqluSMc71B/1HqlcbBCF/POP+9VEF84/qqITEqkRgkYl8D0gwe+lhmMe+nOqX8VoAoj2xYovzhUyA6SkCl09AAZ1IQF8d2xpDaB847gR4KrTe3DAFMNLXWC2xKXyTbz339dNbPebKfxs57K9/eqkLF6rboNx+0w4EfBOw+Lr/6f8Xy1+AD+AH8AP4AfwA/gB/AB+AD+A/zvInxw/934draL78zTyBtz7fVT3c7Lov2r2bKJpZ9W4UbWMo5HNCM5pWRVErXIQKw1bmQSzqNsB2yNunVE30JQFU4cIo6H9UQXLGqCWtpJkhs5PuZXncZp3fzMr4ZBq36KmB9eWoCgDLtMtAmhKC+335pl6V/GH84FUb+19c9acUMvP6nXqn/OGmCG+VGl4DZgE8z1RtppPRca4PsDYfrQoXBlOWOS/asE2JR6Gni6FTPXu3nSdN+xe2vY2oAqolMZ5DG0FvN0PSbiTfVvU6p1uNp5Bl1mmpfxxd3alD0hUCQtoKzF+gHILpBkZ7CV16Rn8puDd0h9PVTXaIt3nS6tLIAVnSbbKKX/MnhbOMRomn+kShGRP3n7ucRnSo16zaUBchRVgia9xXi/+0s0Hp20UATVPG5BrXmZh1KrfGdaY1EInlnqv8cCxpbZYAxq2Qndr+6ETjoQn5YRW+6YBtXchwFhl8fwVk9gT/0jYLrZJ06QzGyBLb+qj8GkCS0gTJCr3Ck41ARnh4IHqwhZz7QAuouXGOYiaR5vmuNmQaRoZclFR9KJaUOfLbdG8nk6ro2ajNvct9g2iL8HU8MsrOY0y2xcly4LrOmrDhaVEJBOuKAB/giGDn0j5D3Zn8jbsedEqTUuPh6DVM1K1pt5Ly1urYZxWwPauTlf5aafbG894XGhVtNHSePgqN9JmU1RJ+Z2pfsXpwnxU0D5GZGldlPq+Vb3h7+ChpfHN2rm0cuaiqlh4Giy2KI8awgjOpUs0Soo7Fvo4/513uH9wXThW6UW3/83BQeAb4hntSR+dLY7wWzO0W1Ibq9z1BVY883ZJbw+rmrbV17I8svCFJaosvJ6iybeqb0W3ULODbO5S8snC27Bu+1oqZoK3+uK4QjVov4EGXTXWxPP5DNOUh/fQZVewq4LzZ7Q2f4ZZKKVmviLMGXl1TVUltJ0+AAsduv2wqAWJiIplTm/aRRfcmRjIdfE1uL7t49Nr/lhEM8E3uoLjoGrHw5P1rg3QoUNov/7FTMnwK1N8Hjdl8zZMooeQbLSn4/786cv1Amo0g0I6wSXNDTqw89vGFb9Cnm/V0YCWAvloTJLv91XcJloE+2RBswA9+ePaDTSGM2M7vKBLZlOVZUhrQjuvPO/8knGP2MynK9nXxkdnU5izxa51/NAJXVjrFX1w7nlw+uLH4840K6oqMZSxuRaNCYphvIJ+S91/MfWwuxGPsnkALM/knbadDjKPHTcOR3kcylchcnfTAEWKJFA7DSdRdrJStQULvUlMrZisFqtVffMhzOZwMIibn9Kqii92sneX5PTaVgma0p/XZCdCpzMEdg9QiIWL05xaeNqwqOAMozU4kijX2HQtrRjWi+ebdFds9N2gsTtfXxhsrgCPJ6ueHuhp+MxQcYMDvc7byUk1QkbCTKKkVYK6WqrmLSqLFxJCB24NTF+FRH2bs3oiZKmnaaFZEZxLTRwPI/0medYa8pAOZZ0H143ClQJHa/sHVgVDYNTGxuttQlZg6JYL7D5lnVOgcND/qA0lKedyWBrA/BjigJ41SYnfEiXU5AeZCNkDaxlpBBQiGyzmpAD75vkrFXLrhfnU09aJBLgh49VmX/DfrAHBLRVgZOoanvjZCHuu86QZx3RgefDIPVYUcqLA/HidL3ukBfOMc75LKshhU+2kWQrVcpxb8bJ0PlWpCdLFo7VTmrzLjDVVmy+8aINp+g6bERzNYFO+XCB0ub7ku6BKJN1yEkyYzz3hATsp3wuSj24MYg8UxPvwm+J9QVdvJc6U55egD0vFw88ony/QocevfVtabdce5lMsYQV3E6FPBlHpvv1yqSOUP0zweFC8iY/pby1ykkOtHdjbvXulVXWGD/CDLiBlx1mSjJP4rpM8slDtO8hsX9hh8JWBn4HNleqbjAk0dYojYrmRpGBhgueVSuFA/7ktcMMDZyKDJyMKrVz1hymyqC5O6OBgV+bA8MWeRRX4rhNL3PaIgkGVjTsjzz9nm7K4R+xaNrRGiIMf7RNPGP9CoO/Y2QVllSV9IbYu8CvmHwEjS8KhaA5B36aRmjiKBfEPFXVQ5L8VEw8gZrJhPWX4OmatsyowvvqIuy9DFhkif02ADUHZXU2gtG/MG+nQACZYLAzqb788QtSM9LKrCPJwubGXeN24wtPAxMATvCWHPSOKVM/Rp0AhNmlh6sPydI/4vkW7xpxxZ3tyvom0mUSk5Qq65JG6SNXFVto2XEEJUTB19yL4TugG0Ru0KECV/PhnSvl/znArT3yUGtEqn75i8T7bSsWZ1xZPiEquPpy2aMwnLkRVz3uYpRfVqbwfj+qO0L/26fr7/POhQugIdyfZqD7xspuzuHoHIpY90pWYblwfyG3fHQkrAfevPfwZIkbU2NcqEtZCvPiO8ahbHJIwHFyvRB8wPylq7Jo3Tnn0fihEcq41vyxr9j1+DR66yG63bYwQO7Ivl9bC3budsJwyd8kfhzpiQfq/Jl6LIyxvJcHEKi5hDu/KN+2voEz2ITEFdyk9tzMpbr7ZjLMDRDVRYLsxiOG9ohtPhxqica+jEKmiY38csmXRMUSNt/VKBftninhhgB2jGTVO90yayvp1dyZk7CGXUm5zB8z5yc6wLBjDYENrnrmEC1J+gW0nu6MHf6pxBgvPRsTzlr27z/MBqzmPEJoSAjQz79eWmygcnjnntpMuciO53mZ8niQy9ockPsC1H1/TCQ0M0/6oq8VA2VEZb8ACURM9OkAONwkHXe3JKiZw1y65w0oJc51ncxhNzusJOmf46eZHerJiWUymVWDmf8O5FW9wZ5LWyChZIfEFC5EgJAYn5JjZb6+cP8TJMPyUT4nyc70tixTH9CerdygOG6mW7QTnHX98TIGVAvEHpBwXZLhE56066kwyaUK5vRuuYcPDX1ZfYRAitvSJeVx4wdn/MJRAZBEzb04uE0jPHOO4ZIYxFubxXR+GSUK+qytOsrm1LgWRTxvaZcQWv9Q3W5HmqrG1Ug95LbatYlSrUfDaVPMMz4MwHVuD7wV92G1i+m27TZHhMG7zZwI3v4iOGteTdqTf6EH7jGTvRwP3wkN89MGbi+f0rw7nFUn8NkbHw8BCVpmxdGBvx0SaGziW+HywqWDqfmV/6Iu5TkTpbqXzylnQQgAilFBOSWprujdf9D7EhM1d7TXlkPeuTe9XBce1thNHEDjTit0gukM+fXrYxXOpNFlC4cysmiloX7wfFTC6/66iHqeeVts3ORiOvCCt2QEQewYBI0NsfvM+SPrhO7HNXH4b5/eYY6GX6Qh7QGSYzbzO0zXW/LH4R12AELXjEM64b2xQXgYEO+rXEBeSAyMkw8VrqkvIiJEHMnbP7WA82xJKa0VcuQ/E3qEkxILMb6UdloP6WnWVwNUUFci6Nq/ju/B9shNSfIbAfCYWavabbge4Pjzn84DJMfFVqoTAdMUrLGZxRrf0VPn7ETDyetxIm1o+xBp9RieGbuhy9bz9c0hPC8Fuydq2jjEIXwzObQEyXI2qstbRqmrNL1GBT2wb4Nm1bnqWj+/fgggOgxDup0zqlYVhjFu9W9vtiZ7n3SHsxp7GYeuZ5cp81GTu+ywYqrOlt1ehwmk5eZivBQkyyXk+3BEm2V5KeAR57KbtCZMOu7x5/ER67Oym1/vNld1eM+0qgS0QnTSI95BVtdhi5n5GxrXJ8t9R1izggGgj8waE9SmAmdTlxeWXbohXQ/NupBNgGwPajq+6Xn5cr/7kz91g2x1/jqGd359b5Vv/hlTWzl2qTfOIrFQ8cj+w6EU7Pn+Vf/tHc3c3p31nbJOb8kL2MyRmbZ81nrSm6YH1qrBn2NMFyP2RFAEq5GdqiQkm6rFz5MpuFdySxVdNnZ1i6XrSA8a7DP4Fcgk8KmNiLehO9snW0mjBjBTZvlB6peMbUS3bujOuf2k/kGKxGAhDmXF+ty4YVo6AdY78QhXWkMmjf+u1jpYxLAvFcJzFVkNBmn0CoYeiqYWMkVX3Xr3bF048/SSu5wcBKoHpfWp0/iUZ19JQLyMFQZE94/5PpIjTS2k7dTPX9c51XpArw7l5trrsUugWzAKonNuUQDTWxgy+0O3bt2iqBIn3ULzlvzXSJBeThEglvztVMi6GaJe/uvCl7Lz411mThmazCRJUbfDQerN6uUEl6lxyPjg+mMkT58+uHBK9OzBNXKwduJQrVUw2cKqzBbgvbxaEpVxZFt7TeRHxDOdiedgcHhZaDacj/GatdEYMOpo8Xgy64F/nS5fh0H+R6IbEHlo2PzfhmzCzfVVHwOd/+WTnehqDljrbF81SLMEVzuliJCs9tET78W6tulYr2HgV/+attruSKn7LyXXR+kyAQcuLPx4bd4boHZrH3zQDS9QJl2Ym9vXtGyY9M+UN7/WYN78E6Dj211WnStsX9axUIea8apFmPYlz6/e7xdfubfPSiI59NGtJboVrGw9oPznZblTS0jmz9NHspxFWRldtyVypnuQ2+WLPYABd3HcuOGpTFq/bNnNPBDCvecLoFDzKWS+5huj6BDD7qRulVlXbf59WUjTmBj0nIScCU0u26W6AY/u3/G/XyjczMzwAAQQpnrJa1wPQfb4+4Xuc5Hnh2v8BUEsDBBQAAgAIAK29oU4d1/sHXwAAAGoAAAAkAAAAdW5pdmVyc2FsLW5vLXZpZGVvL3VuaXZlcnNhbC5wbmcueG1sNYxbCoAgEAD/g+4ge4BtbbEUtC6TpNALi6zbVx/N38zH2P6aJ3H6tMd1cSCRoO/Kwm7Jn9Fncb1NIiv6AHE7YIPNrzkOR3DQaEJuW1ZagQg+juFwoCRhrZmkNlC9ywdQSwECAAAUAAIACAAzRGxOa18zBNUCAAD3BwAADwAAAAAAAAABAAAAAAAAAAAAbm9uZS9wbGF5ZXIueG1sUEsBAgAAFAACAAgAFL2hTrj5mLriAgAAZwoAABgAAAAAAAAAAQAAAAAAAgMAAG5vbmUvY29tbW9uX21lc3NhZ2VzLmxuZ1BLAQIAABQAAgAIABS9oU5D9lYfowAAAH4BAAApAAAAAAAAAAEAAAAAABoGAABub25lL3BsYXliYWNrX2FuZF9uYXZpZ2F0aW9uX3NldHRpbmdzLnhtbFBLAQIAABQAAgAIABS9oU6EByaJ/AAAAC8FAAAbAAAAAAAAAAEAAAAAAAQHAABub25lL2tleWJvYXJkX3Nob3J0Y3V0cy54bWxQSwECAAAUAAIACAAUvaFOH1SKajADAADHDgAAIgAAAAAAAAABAAAAAAA5CAAAbm9uZS9mbGFzaF9wdWJsaXNoaW5nX3NldHRpbmdzLnhtbFBLAQIAABQAAgAIABS9oU7kE7UcDAIAAEgJAAAcAAAAAAAAAAEAAAAAAKkLAABub25lL2ZsYXNoX3NraW5fc2V0dGluZ3MueG1sUEsBAgAAFAACAAgAFL2hTtebcJYrAwAAbw4AACEAAAAAAAAAAQAAAAAA7w0AAG5vbmUvaHRtbF9wdWJsaXNoaW5nX3NldHRpbmdzLnhtbFBLAQIAABQAAgAIABS9oU6Oc/b6agAAAOUAAAAaAAAAAAAAAAEAAAAAAFkRAABub25lL2h0bWxfc2tpbl9zZXR0aW5ncy5qc1BLAQIAABQAAgAIAGm9oU68fTX3SgAAAEkAAAAXAAAAAAAAAAEAAAAAAPsRAABub25lL2xvY2FsX3NldHRpbmdzLnhtbFBLAQIAABQAAgAIADNEbE7W9W53OQMAAFkJAAAdAAAAAAAAAAEAAAAAAHoSAAB1bml2ZXJzYWwtbm8tdmlkZW8vcGxheWVyLnhtbFBLAQIAABQAAgAIAK29oU6QSSYlKAUAAPYTAAAmAAAAAAAAAAEAAAAAAO4VAAB1bml2ZXJzYWwtbm8tdmlkZW8vY29tbW9uX21lc3NhZ2VzLmxuZ1BLAQIAABQAAgAIAK29oU4VHmAbowAAAH8BAAA3AAAAAAAAAAEAAAAAAFobAAB1bml2ZXJzYWwtbm8tdmlkZW8vcGxheWJhY2tfYW5kX25hdmlnYXRpb25fc2V0dGluZ3MueG1sUEsBAgAAFAACAAgArb2hToQHJon8AAAALwUAACkAAAAAAAAAAQAAAAAAUhwAAHVuaXZlcnNhbC1uby12aWRlby9rZXlib2FyZF9zaG9ydGN1dHMueG1sUEsBAgAAFAACAAgArb2hTu4Sn7yvBAAAxxgAADAAAAAAAAAAAQAAAAAAlR0AAHVuaXZlcnNhbC1uby12aWRlby9mbGFzaF9wdWJsaXNoaW5nX3NldHRpbmdzLnhtbFBLAQIAABQAAgAIAK29oU79KcPiXQQAABUTAAAqAAAAAAAAAAEAAAAAAJIiAAB1bml2ZXJzYWwtbm8tdmlkZW8vZmxhc2hfc2tpbl9zZXR0aW5ncy54bWxQSwECAAAUAAIACACtvaFOqjR7aasEAABRGAAALwAAAAAAAAABAAAAAAA3JwAAdW5pdmVyc2FsLW5vLXZpZGVvL2h0bWxfcHVibGlzaGluZ19zZXR0aW5ncy54bWxQSwECAAAUAAIACACtvaFO/SMyBrkBAACABgAAKAAAAAAAAAABAAAAAAAvLAAAdW5pdmVyc2FsLW5vLXZpZGVvL2h0bWxfc2tpbl9zZXR0aW5ncy5qc1BLAQIAABQAAgAIAK29oU6UE7MiaQAAAG4AAAAlAAAAAAAAAAEAAAAAAC4uAAB1bml2ZXJzYWwtbm8tdmlkZW8vbG9jYWxfc2V0dGluZ3MueG1sUEsBAgAAFAACAAgArb2hTvI48w1FFgAA6CEAACAAAAAAAAAAAAAAAAAA2i4AAHVuaXZlcnNhbC1uby12aWRlby91bml2ZXJzYWwucG5nUEsBAgAAFAACAAgArb2hTh3X+wdfAAAAagAAACQAAAAAAAAAAQAAAAAAXUUAAHVuaXZlcnNhbC1uby12aWRlby91bml2ZXJzYWwucG5nLnhtbFBLBQYAAAAAFAAUAFAGAAD+RQAAAAA="/>
  <p:tag name="ISPRING_CURRENT_PLAYER_ID" val="universal-no-video"/>
  <p:tag name="ISPRING_ULTRA_SCORM_COURCE_TITLE" val="Section 6.5 Sticks and Stones Method"/>
  <p:tag name="ISPRING_OUTPUT_FOLDER" val="[[&quot;\uFFFDʾ\&quot;{58857F64-F778-46F3-A3E4-9740F72F057B}&quot;,&quot;C:\\Users\\Danny\\OneDrive - SD41\\Website\\m10h&quot;],[&quot;\uFFFD\uFFFDe\uFFFD{4244C5E3-E75D-46CF-A71F-363658A0F31A}&quot;,&quot;C:\\Users\\Danny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PRESENTATION_TITLE" val="Section 6.5 Sticks and Stones Metho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E51ED233-E0D4-492A-A80F-442E2B4F8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E19214-589A-4919-A782-1F59B809C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F99655-8B4F-4600-9963-AAF463613BEB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5526</TotalTime>
  <Words>3037</Words>
  <Application>Microsoft Office PowerPoint</Application>
  <PresentationFormat>On-screen Show (4:3)</PresentationFormat>
  <Paragraphs>336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MathType 6.0 Equation</vt:lpstr>
      <vt:lpstr>6.5 Sticks and Stones Method)</vt:lpstr>
      <vt:lpstr>PowerPoint Presentation</vt:lpstr>
      <vt:lpstr>PowerPoint Presentation</vt:lpstr>
      <vt:lpstr>PowerPoint Presentation</vt:lpstr>
      <vt:lpstr>I) Sticks and Stones Activity</vt:lpstr>
      <vt:lpstr>Sticks and Stones Method Explained:</vt:lpstr>
      <vt:lpstr>Summation problems:</vt:lpstr>
      <vt:lpstr>PowerPoint Presentation</vt:lpstr>
      <vt:lpstr>II) What if zeroes were NOT allowed (2ways)</vt:lpstr>
      <vt:lpstr>Practice: You have a blue, red, and green dice. How many ways are there to roll a sum of 7 with three standard six sided dice?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Piano method with inequalities</vt:lpstr>
      <vt:lpstr>PowerPoint Presentation</vt:lpstr>
      <vt:lpstr>PowerPoint Presentation</vt:lpstr>
      <vt:lpstr>Piano Method: </vt:lpstr>
      <vt:lpstr>Reminders for Piano Method/Sticks and 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6.5 Sticks and Stones Method</dc:title>
  <dc:creator>Danny Young</dc:creator>
  <cp:lastModifiedBy>Danny Young</cp:lastModifiedBy>
  <cp:revision>143</cp:revision>
  <dcterms:created xsi:type="dcterms:W3CDTF">2014-04-15T02:50:58Z</dcterms:created>
  <dcterms:modified xsi:type="dcterms:W3CDTF">2020-04-29T21:10:14Z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